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2" r:id="rId6"/>
    <p:sldId id="260" r:id="rId7"/>
    <p:sldId id="261" r:id="rId8"/>
    <p:sldId id="263" r:id="rId9"/>
    <p:sldId id="264" r:id="rId10"/>
    <p:sldId id="265" r:id="rId11"/>
    <p:sldId id="266" r:id="rId12"/>
  </p:sldIdLst>
  <p:sldSz cx="14630400" cy="8229600"/>
  <p:notesSz cx="8229600" cy="14630400"/>
  <p:embeddedFontLst>
    <p:embeddedFont>
      <p:font typeface="Helvetica Neue" panose="020B0604020202020204" charset="0"/>
      <p:regular r:id="rId14"/>
      <p:bold r:id="rId15"/>
      <p:italic r:id="rId16"/>
      <p:boldItalic r:id="rId17"/>
    </p:embeddedFont>
    <p:embeddedFont>
      <p:font typeface="Helvetica Neue Ligh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100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d08d3604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 name="Google Shape;65;g36d08d3604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g36d08d3604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6d08d36040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36d08d36040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36d08d36040_0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6d08d36040_0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36d08d36040_0_2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g36d08d36040_0_2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d08d3604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g36d08d36040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36d08d36040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d08d36040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g36d08d36040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36d08d36040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6d08d36040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36d08d36040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36d08d36040_0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36d08d36040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36d08d36040_0_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g36d08d36040_0_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9e1234fdcf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g39e1234fdcf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9e1234fdcf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6d08d36040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36d08d36040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36d08d36040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6d08d36040_0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36d08d36040_0_1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36d08d36040_0_1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6d08d36040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36d08d36040_0_1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36d08d36040_0_1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1"/>
        <p:cNvGrpSpPr/>
        <p:nvPr/>
      </p:nvGrpSpPr>
      <p:grpSpPr>
        <a:xfrm>
          <a:off x="0" y="0"/>
          <a:ext cx="0" cy="0"/>
          <a:chOff x="0" y="0"/>
          <a:chExt cx="0" cy="0"/>
        </a:xfrm>
      </p:grpSpPr>
      <p:sp>
        <p:nvSpPr>
          <p:cNvPr id="12" name="Google Shape;12;p2"/>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14;p2"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15" name="Google Shape;15;p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56"/>
        <p:cNvGrpSpPr/>
        <p:nvPr/>
      </p:nvGrpSpPr>
      <p:grpSpPr>
        <a:xfrm>
          <a:off x="0" y="0"/>
          <a:ext cx="0" cy="0"/>
          <a:chOff x="0" y="0"/>
          <a:chExt cx="0" cy="0"/>
        </a:xfrm>
      </p:grpSpPr>
      <p:sp>
        <p:nvSpPr>
          <p:cNvPr id="57" name="Google Shape;57;p11"/>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1"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60" name="Google Shape;60;p1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6"/>
        <p:cNvGrpSpPr/>
        <p:nvPr/>
      </p:nvGrpSpPr>
      <p:grpSpPr>
        <a:xfrm>
          <a:off x="0" y="0"/>
          <a:ext cx="0" cy="0"/>
          <a:chOff x="0" y="0"/>
          <a:chExt cx="0" cy="0"/>
        </a:xfrm>
      </p:grpSpPr>
      <p:sp>
        <p:nvSpPr>
          <p:cNvPr id="17" name="Google Shape;17;p3"/>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20" name="Google Shape;20;p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21"/>
        <p:cNvGrpSpPr/>
        <p:nvPr/>
      </p:nvGrpSpPr>
      <p:grpSpPr>
        <a:xfrm>
          <a:off x="0" y="0"/>
          <a:ext cx="0" cy="0"/>
          <a:chOff x="0" y="0"/>
          <a:chExt cx="0" cy="0"/>
        </a:xfrm>
      </p:grpSpPr>
      <p:sp>
        <p:nvSpPr>
          <p:cNvPr id="22" name="Google Shape;22;p4"/>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Google Shape;24;p4"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25" name="Google Shape;25;p4"/>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26"/>
        <p:cNvGrpSpPr/>
        <p:nvPr/>
      </p:nvGrpSpPr>
      <p:grpSpPr>
        <a:xfrm>
          <a:off x="0" y="0"/>
          <a:ext cx="0" cy="0"/>
          <a:chOff x="0" y="0"/>
          <a:chExt cx="0" cy="0"/>
        </a:xfrm>
      </p:grpSpPr>
      <p:sp>
        <p:nvSpPr>
          <p:cNvPr id="27" name="Google Shape;27;p5"/>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9;p5"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30" name="Google Shape;30;p5"/>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31"/>
        <p:cNvGrpSpPr/>
        <p:nvPr/>
      </p:nvGrpSpPr>
      <p:grpSpPr>
        <a:xfrm>
          <a:off x="0" y="0"/>
          <a:ext cx="0" cy="0"/>
          <a:chOff x="0" y="0"/>
          <a:chExt cx="0" cy="0"/>
        </a:xfrm>
      </p:grpSpPr>
      <p:sp>
        <p:nvSpPr>
          <p:cNvPr id="32" name="Google Shape;32;p6"/>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35" name="Google Shape;35;p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36"/>
        <p:cNvGrpSpPr/>
        <p:nvPr/>
      </p:nvGrpSpPr>
      <p:grpSpPr>
        <a:xfrm>
          <a:off x="0" y="0"/>
          <a:ext cx="0" cy="0"/>
          <a:chOff x="0" y="0"/>
          <a:chExt cx="0" cy="0"/>
        </a:xfrm>
      </p:grpSpPr>
      <p:sp>
        <p:nvSpPr>
          <p:cNvPr id="37" name="Google Shape;37;p7"/>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 name="Google Shape;39;p7"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40" name="Google Shape;40;p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41"/>
        <p:cNvGrpSpPr/>
        <p:nvPr/>
      </p:nvGrpSpPr>
      <p:grpSpPr>
        <a:xfrm>
          <a:off x="0" y="0"/>
          <a:ext cx="0" cy="0"/>
          <a:chOff x="0" y="0"/>
          <a:chExt cx="0" cy="0"/>
        </a:xfrm>
      </p:grpSpPr>
      <p:sp>
        <p:nvSpPr>
          <p:cNvPr id="42" name="Google Shape;42;p8"/>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8"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45" name="Google Shape;45;p8"/>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46"/>
        <p:cNvGrpSpPr/>
        <p:nvPr/>
      </p:nvGrpSpPr>
      <p:grpSpPr>
        <a:xfrm>
          <a:off x="0" y="0"/>
          <a:ext cx="0" cy="0"/>
          <a:chOff x="0" y="0"/>
          <a:chExt cx="0" cy="0"/>
        </a:xfrm>
      </p:grpSpPr>
      <p:sp>
        <p:nvSpPr>
          <p:cNvPr id="47" name="Google Shape;47;p9"/>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9"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50" name="Google Shape;50;p9"/>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51"/>
        <p:cNvGrpSpPr/>
        <p:nvPr/>
      </p:nvGrpSpPr>
      <p:grpSpPr>
        <a:xfrm>
          <a:off x="0" y="0"/>
          <a:ext cx="0" cy="0"/>
          <a:chOff x="0" y="0"/>
          <a:chExt cx="0" cy="0"/>
        </a:xfrm>
      </p:grpSpPr>
      <p:sp>
        <p:nvSpPr>
          <p:cNvPr id="52" name="Google Shape;52;p10"/>
          <p:cNvSpPr/>
          <p:nvPr/>
        </p:nvSpPr>
        <p:spPr>
          <a:xfrm>
            <a:off x="0" y="0"/>
            <a:ext cx="14630400" cy="8229600"/>
          </a:xfrm>
          <a:prstGeom prst="rect">
            <a:avLst/>
          </a:prstGeom>
          <a:solidFill>
            <a:srgbClr val="18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0" y="0"/>
            <a:ext cx="14630400" cy="8229600"/>
          </a:xfrm>
          <a:prstGeom prst="rect">
            <a:avLst/>
          </a:prstGeom>
          <a:solidFill>
            <a:srgbClr val="0F0F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 name="Google Shape;54;p10" descr="preencoded.png">
            <a:hlinkClick r:id="rId2"/>
          </p:cNvPr>
          <p:cNvPicPr preferRelativeResize="0"/>
          <p:nvPr/>
        </p:nvPicPr>
        <p:blipFill rotWithShape="1">
          <a:blip r:embed="rId3">
            <a:alphaModFix/>
          </a:blip>
          <a:srcRect/>
          <a:stretch/>
        </p:blipFill>
        <p:spPr>
          <a:xfrm>
            <a:off x="12839215" y="7749540"/>
            <a:ext cx="1722605" cy="411480"/>
          </a:xfrm>
          <a:prstGeom prst="rect">
            <a:avLst/>
          </a:prstGeom>
          <a:noFill/>
          <a:ln>
            <a:noFill/>
          </a:ln>
        </p:spPr>
      </p:pic>
      <p:sp>
        <p:nvSpPr>
          <p:cNvPr id="55" name="Google Shape;55;p1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13690854" y="7599761"/>
            <a:ext cx="877800" cy="630000"/>
          </a:xfrm>
          <a:prstGeom prst="rect">
            <a:avLst/>
          </a:prstGeom>
          <a:noFill/>
          <a:ln>
            <a:noFill/>
          </a:ln>
        </p:spPr>
        <p:txBody>
          <a:bodyPr spcFirstLastPara="1" wrap="square" lIns="134100" tIns="134100" rIns="134100" bIns="134100" anchor="t" anchorCtr="0">
            <a:noAutofit/>
          </a:bodyPr>
          <a:lstStyle>
            <a:lvl1pPr lvl="0" algn="r">
              <a:buNone/>
              <a:defRPr sz="1900">
                <a:solidFill>
                  <a:schemeClr val="tx1"/>
                </a:solidFill>
              </a:defRPr>
            </a:lvl1pPr>
            <a:lvl2pPr lvl="1" algn="r">
              <a:buNone/>
              <a:defRPr sz="1900">
                <a:solidFill>
                  <a:schemeClr val="tx1"/>
                </a:solidFill>
              </a:defRPr>
            </a:lvl2pPr>
            <a:lvl3pPr lvl="2" algn="r">
              <a:buNone/>
              <a:defRPr sz="1900">
                <a:solidFill>
                  <a:schemeClr val="tx1"/>
                </a:solidFill>
              </a:defRPr>
            </a:lvl3pPr>
            <a:lvl4pPr lvl="3" algn="r">
              <a:buNone/>
              <a:defRPr sz="1900">
                <a:solidFill>
                  <a:schemeClr val="tx1"/>
                </a:solidFill>
              </a:defRPr>
            </a:lvl4pPr>
            <a:lvl5pPr lvl="4" algn="r">
              <a:buNone/>
              <a:defRPr sz="1900">
                <a:solidFill>
                  <a:schemeClr val="tx1"/>
                </a:solidFill>
              </a:defRPr>
            </a:lvl5pPr>
            <a:lvl6pPr lvl="5" algn="r">
              <a:buNone/>
              <a:defRPr sz="1900">
                <a:solidFill>
                  <a:schemeClr val="tx1"/>
                </a:solidFill>
              </a:defRPr>
            </a:lvl6pPr>
            <a:lvl7pPr lvl="6" algn="r">
              <a:buNone/>
              <a:defRPr sz="1900">
                <a:solidFill>
                  <a:schemeClr val="tx1"/>
                </a:solidFill>
              </a:defRPr>
            </a:lvl7pPr>
            <a:lvl8pPr lvl="7" algn="r">
              <a:buNone/>
              <a:defRPr sz="1900">
                <a:solidFill>
                  <a:schemeClr val="tx1"/>
                </a:solidFill>
              </a:defRPr>
            </a:lvl8pPr>
            <a:lvl9pPr lvl="8" algn="r">
              <a:buNone/>
              <a:defRPr sz="19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3"/>
          <p:cNvSpPr/>
          <p:nvPr/>
        </p:nvSpPr>
        <p:spPr>
          <a:xfrm>
            <a:off x="793790" y="2332911"/>
            <a:ext cx="56706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BF3FA"/>
              </a:buClr>
              <a:buSzPts val="4450"/>
              <a:buFont typeface="Fira Mono"/>
              <a:buNone/>
            </a:pPr>
            <a:r>
              <a:rPr lang="en-US" sz="4450" b="1" i="0" u="none" strike="noStrike" cap="none">
                <a:solidFill>
                  <a:srgbClr val="FBF3FA"/>
                </a:solidFill>
                <a:latin typeface="Helvetica Neue"/>
                <a:ea typeface="Helvetica Neue"/>
                <a:cs typeface="Helvetica Neue"/>
                <a:sym typeface="Helvetica Neue"/>
              </a:rPr>
              <a:t>MATING CALL</a:t>
            </a:r>
            <a:endParaRPr sz="4450" b="1" i="0" u="none" strike="noStrike" cap="none">
              <a:latin typeface="Helvetica Neue"/>
              <a:ea typeface="Helvetica Neue"/>
              <a:cs typeface="Helvetica Neue"/>
              <a:sym typeface="Helvetica Neue"/>
            </a:endParaRPr>
          </a:p>
        </p:txBody>
      </p:sp>
      <p:sp>
        <p:nvSpPr>
          <p:cNvPr id="69" name="Google Shape;69;p13"/>
          <p:cNvSpPr/>
          <p:nvPr/>
        </p:nvSpPr>
        <p:spPr>
          <a:xfrm>
            <a:off x="793790" y="2983088"/>
            <a:ext cx="69711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200"/>
              <a:buFont typeface="Fira Mono"/>
              <a:buNone/>
            </a:pPr>
            <a:r>
              <a:rPr lang="en-US" sz="2200" i="0" u="none" strike="noStrike" cap="none">
                <a:solidFill>
                  <a:srgbClr val="FBF3FA"/>
                </a:solidFill>
                <a:latin typeface="Helvetica Neue"/>
                <a:ea typeface="Helvetica Neue"/>
                <a:cs typeface="Helvetica Neue"/>
                <a:sym typeface="Helvetica Neue"/>
              </a:rPr>
              <a:t>Interactive Installation &amp; Conceptual App</a:t>
            </a:r>
            <a:endParaRPr sz="2200" i="0" u="none" strike="noStrike" cap="none">
              <a:latin typeface="Helvetica Neue"/>
              <a:ea typeface="Helvetica Neue"/>
              <a:cs typeface="Helvetica Neue"/>
              <a:sym typeface="Helvetica Neue"/>
            </a:endParaRPr>
          </a:p>
        </p:txBody>
      </p:sp>
      <p:sp>
        <p:nvSpPr>
          <p:cNvPr id="70" name="Google Shape;70;p13"/>
          <p:cNvSpPr/>
          <p:nvPr/>
        </p:nvSpPr>
        <p:spPr>
          <a:xfrm>
            <a:off x="793790" y="3826907"/>
            <a:ext cx="75564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b="1" i="0" u="none" strike="noStrike" cap="none">
                <a:solidFill>
                  <a:srgbClr val="E0D6DE"/>
                </a:solidFill>
                <a:latin typeface="Helvetica Neue"/>
                <a:ea typeface="Helvetica Neue"/>
                <a:cs typeface="Helvetica Neue"/>
                <a:sym typeface="Helvetica Neue"/>
              </a:rPr>
              <a:t>By George Kerasias (40283826) &amp; Philippe Beauchemin (40337391)</a:t>
            </a:r>
            <a:endParaRPr sz="1750" b="1" i="0" u="none" strike="noStrike" cap="none">
              <a:solidFill>
                <a:srgbClr val="E0D6DE"/>
              </a:solidFill>
              <a:latin typeface="Helvetica Neue"/>
              <a:ea typeface="Helvetica Neue"/>
              <a:cs typeface="Helvetica Neue"/>
              <a:sym typeface="Helvetica Neue"/>
            </a:endParaRPr>
          </a:p>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Faculty of Fine Arts | CART 398 Final Project Proposal</a:t>
            </a:r>
            <a:endParaRPr sz="1750" i="0" u="none" strike="noStrike" cap="none">
              <a:latin typeface="Helvetica Neue"/>
              <a:ea typeface="Helvetica Neue"/>
              <a:cs typeface="Helvetica Neue"/>
              <a:sym typeface="Helvetica Neue"/>
            </a:endParaRPr>
          </a:p>
        </p:txBody>
      </p:sp>
      <p:sp>
        <p:nvSpPr>
          <p:cNvPr id="71" name="Google Shape;71;p13"/>
          <p:cNvSpPr/>
          <p:nvPr/>
        </p:nvSpPr>
        <p:spPr>
          <a:xfrm>
            <a:off x="793790" y="4807863"/>
            <a:ext cx="75564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An interactive dating experience that replaces swipes and chats with</a:t>
            </a:r>
            <a:r>
              <a:rPr lang="en-US" sz="1750">
                <a:solidFill>
                  <a:srgbClr val="E0D6DE"/>
                </a:solidFill>
                <a:latin typeface="Helvetica Neue"/>
                <a:ea typeface="Helvetica Neue"/>
                <a:cs typeface="Helvetica Neue"/>
                <a:sym typeface="Helvetica Neue"/>
              </a:rPr>
              <a:t> sounds and</a:t>
            </a:r>
            <a:r>
              <a:rPr lang="en-US" sz="1750" i="0" u="none" strike="noStrike" cap="none">
                <a:solidFill>
                  <a:srgbClr val="E0D6DE"/>
                </a:solidFill>
                <a:latin typeface="Helvetica Neue"/>
                <a:ea typeface="Helvetica Neue"/>
                <a:cs typeface="Helvetica Neue"/>
                <a:sym typeface="Helvetica Neue"/>
              </a:rPr>
              <a:t> gesture</a:t>
            </a:r>
            <a:r>
              <a:rPr lang="en-US" sz="1750">
                <a:solidFill>
                  <a:srgbClr val="E0D6DE"/>
                </a:solidFill>
                <a:latin typeface="Helvetica Neue"/>
                <a:ea typeface="Helvetica Neue"/>
                <a:cs typeface="Helvetica Neue"/>
                <a:sym typeface="Helvetica Neue"/>
              </a:rPr>
              <a:t>s</a:t>
            </a:r>
            <a:r>
              <a:rPr lang="en-US" sz="1750" i="0" u="none" strike="noStrike" cap="none">
                <a:solidFill>
                  <a:srgbClr val="E0D6DE"/>
                </a:solidFill>
                <a:latin typeface="Helvetica Neue"/>
                <a:ea typeface="Helvetica Neue"/>
                <a:cs typeface="Helvetica Neue"/>
                <a:sym typeface="Helvetica Neue"/>
              </a:rPr>
              <a:t> — exploring the boundaries between algorithmic desire and embodied ritual.</a:t>
            </a:r>
            <a:endParaRPr sz="1750" i="0" u="none" strike="noStrike" cap="none">
              <a:latin typeface="Helvetica Neue"/>
              <a:ea typeface="Helvetica Neue"/>
              <a:cs typeface="Helvetica Neue"/>
              <a:sym typeface="Helvetica Neue"/>
            </a:endParaRPr>
          </a:p>
        </p:txBody>
      </p:sp>
      <p:sp>
        <p:nvSpPr>
          <p:cNvPr id="72" name="Google Shape;72;p13"/>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3" name="Google Shape;73;p13"/>
          <p:cNvPicPr preferRelativeResize="0"/>
          <p:nvPr/>
        </p:nvPicPr>
        <p:blipFill>
          <a:blip r:embed="rId3">
            <a:alphaModFix/>
          </a:blip>
          <a:stretch>
            <a:fillRect/>
          </a:stretch>
        </p:blipFill>
        <p:spPr>
          <a:xfrm>
            <a:off x="10018139" y="0"/>
            <a:ext cx="4612187" cy="8229600"/>
          </a:xfrm>
          <a:prstGeom prst="rect">
            <a:avLst/>
          </a:prstGeom>
          <a:noFill/>
          <a:ln>
            <a:noFill/>
          </a:ln>
        </p:spPr>
      </p:pic>
      <p:sp>
        <p:nvSpPr>
          <p:cNvPr id="74" name="Google Shape;74;p1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1</a:t>
            </a:fld>
            <a:endParaRPr b="1">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p:nvPr/>
        </p:nvSpPr>
        <p:spPr>
          <a:xfrm>
            <a:off x="793790" y="850106"/>
            <a:ext cx="7654500" cy="637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4000"/>
              <a:buFont typeface="Fira Mono"/>
              <a:buNone/>
            </a:pPr>
            <a:r>
              <a:rPr lang="en-US" sz="4000" b="1" i="0" u="none" strike="noStrike" cap="none">
                <a:solidFill>
                  <a:srgbClr val="FBF3FA"/>
                </a:solidFill>
                <a:latin typeface="Helvetica Neue"/>
                <a:ea typeface="Helvetica Neue"/>
                <a:cs typeface="Helvetica Neue"/>
                <a:sym typeface="Helvetica Neue"/>
              </a:rPr>
              <a:t>References &amp; Inspirations</a:t>
            </a:r>
            <a:endParaRPr sz="4000" b="1" i="0" u="none" strike="noStrike" cap="none">
              <a:latin typeface="Helvetica Neue"/>
              <a:ea typeface="Helvetica Neue"/>
              <a:cs typeface="Helvetica Neue"/>
              <a:sym typeface="Helvetica Neue"/>
            </a:endParaRPr>
          </a:p>
        </p:txBody>
      </p:sp>
      <p:sp>
        <p:nvSpPr>
          <p:cNvPr id="332" name="Google Shape;332;p22"/>
          <p:cNvSpPr/>
          <p:nvPr/>
        </p:nvSpPr>
        <p:spPr>
          <a:xfrm>
            <a:off x="793790" y="1896308"/>
            <a:ext cx="13042800" cy="3267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This project builds upon recent scholarship in interactive machine learning, embodied interaction, and AI-mediated performance:</a:t>
            </a:r>
            <a:endParaRPr sz="1600" i="0" u="none" strike="noStrike" cap="none">
              <a:latin typeface="Helvetica Neue"/>
              <a:ea typeface="Helvetica Neue"/>
              <a:cs typeface="Helvetica Neue"/>
              <a:sym typeface="Helvetica Neue"/>
            </a:endParaRPr>
          </a:p>
        </p:txBody>
      </p:sp>
      <p:sp>
        <p:nvSpPr>
          <p:cNvPr id="333" name="Google Shape;333;p22"/>
          <p:cNvSpPr/>
          <p:nvPr/>
        </p:nvSpPr>
        <p:spPr>
          <a:xfrm>
            <a:off x="793790" y="2452568"/>
            <a:ext cx="4211400" cy="2520900"/>
          </a:xfrm>
          <a:prstGeom prst="roundRect">
            <a:avLst>
              <a:gd name="adj" fmla="val 4353"/>
            </a:avLst>
          </a:prstGeom>
          <a:solidFill>
            <a:srgbClr val="0F0F10"/>
          </a:solidFill>
          <a:ln w="22850" cap="flat" cmpd="sng">
            <a:solidFill>
              <a:srgbClr val="4747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34" name="Google Shape;334;p22"/>
          <p:cNvSpPr/>
          <p:nvPr/>
        </p:nvSpPr>
        <p:spPr>
          <a:xfrm>
            <a:off x="770930" y="2452568"/>
            <a:ext cx="91500" cy="2520900"/>
          </a:xfrm>
          <a:prstGeom prst="roundRect">
            <a:avLst>
              <a:gd name="adj" fmla="val 33488"/>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35" name="Google Shape;335;p22"/>
          <p:cNvSpPr/>
          <p:nvPr/>
        </p:nvSpPr>
        <p:spPr>
          <a:xfrm>
            <a:off x="1089303" y="2679502"/>
            <a:ext cx="3689100" cy="637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Caramiaux &amp; Donnarumma (2020)</a:t>
            </a:r>
            <a:endParaRPr sz="2000" i="0" u="none" strike="noStrike" cap="none">
              <a:latin typeface="Helvetica Neue"/>
              <a:ea typeface="Helvetica Neue"/>
              <a:cs typeface="Helvetica Neue"/>
              <a:sym typeface="Helvetica Neue"/>
            </a:endParaRPr>
          </a:p>
        </p:txBody>
      </p:sp>
      <p:sp>
        <p:nvSpPr>
          <p:cNvPr id="336" name="Google Shape;336;p22"/>
          <p:cNvSpPr/>
          <p:nvPr/>
        </p:nvSpPr>
        <p:spPr>
          <a:xfrm>
            <a:off x="1089303" y="3439597"/>
            <a:ext cx="3689100" cy="13068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500" i="1" u="none" strike="noStrike" cap="none">
                <a:solidFill>
                  <a:srgbClr val="E0D6DE"/>
                </a:solidFill>
                <a:latin typeface="Helvetica Neue"/>
                <a:ea typeface="Helvetica Neue"/>
                <a:cs typeface="Helvetica Neue"/>
                <a:sym typeface="Helvetica Neue"/>
              </a:rPr>
              <a:t>AI in Music &amp; Performance:</a:t>
            </a:r>
            <a:r>
              <a:rPr lang="en-US" sz="1500" i="0" u="none" strike="noStrike" cap="none">
                <a:solidFill>
                  <a:srgbClr val="E0D6DE"/>
                </a:solidFill>
                <a:latin typeface="Helvetica Neue"/>
                <a:ea typeface="Helvetica Neue"/>
                <a:cs typeface="Helvetica Neue"/>
                <a:sym typeface="Helvetica Neue"/>
              </a:rPr>
              <a:t> ML as artistic collaboration — exploring co-creative relationships between human performers and intelligent systems.</a:t>
            </a:r>
            <a:endParaRPr sz="1500" i="0" u="none" strike="noStrike" cap="none">
              <a:latin typeface="Helvetica Neue"/>
              <a:ea typeface="Helvetica Neue"/>
              <a:cs typeface="Helvetica Neue"/>
              <a:sym typeface="Helvetica Neue"/>
            </a:endParaRPr>
          </a:p>
        </p:txBody>
      </p:sp>
      <p:sp>
        <p:nvSpPr>
          <p:cNvPr id="337" name="Google Shape;337;p22"/>
          <p:cNvSpPr/>
          <p:nvPr/>
        </p:nvSpPr>
        <p:spPr>
          <a:xfrm>
            <a:off x="5209342" y="2452568"/>
            <a:ext cx="4211700" cy="2520900"/>
          </a:xfrm>
          <a:prstGeom prst="roundRect">
            <a:avLst>
              <a:gd name="adj" fmla="val 4353"/>
            </a:avLst>
          </a:prstGeom>
          <a:solidFill>
            <a:srgbClr val="0F0F10"/>
          </a:solidFill>
          <a:ln w="22850" cap="flat" cmpd="sng">
            <a:solidFill>
              <a:srgbClr val="4747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38" name="Google Shape;338;p22"/>
          <p:cNvSpPr/>
          <p:nvPr/>
        </p:nvSpPr>
        <p:spPr>
          <a:xfrm>
            <a:off x="5186482" y="2452568"/>
            <a:ext cx="91500" cy="2520900"/>
          </a:xfrm>
          <a:prstGeom prst="roundRect">
            <a:avLst>
              <a:gd name="adj" fmla="val 33488"/>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39" name="Google Shape;339;p22"/>
          <p:cNvSpPr/>
          <p:nvPr/>
        </p:nvSpPr>
        <p:spPr>
          <a:xfrm>
            <a:off x="5504855" y="2679502"/>
            <a:ext cx="29073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Plant et al. (2020)</a:t>
            </a:r>
            <a:endParaRPr sz="2000" i="0" u="none" strike="noStrike" cap="none">
              <a:latin typeface="Helvetica Neue"/>
              <a:ea typeface="Helvetica Neue"/>
              <a:cs typeface="Helvetica Neue"/>
              <a:sym typeface="Helvetica Neue"/>
            </a:endParaRPr>
          </a:p>
        </p:txBody>
      </p:sp>
      <p:sp>
        <p:nvSpPr>
          <p:cNvPr id="340" name="Google Shape;340;p22"/>
          <p:cNvSpPr/>
          <p:nvPr/>
        </p:nvSpPr>
        <p:spPr>
          <a:xfrm>
            <a:off x="5504855" y="3120747"/>
            <a:ext cx="3689100" cy="13068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1" u="none" strike="noStrike" cap="none">
                <a:solidFill>
                  <a:srgbClr val="E0D6DE"/>
                </a:solidFill>
                <a:latin typeface="Helvetica Neue"/>
                <a:ea typeface="Helvetica Neue"/>
                <a:cs typeface="Helvetica Neue"/>
                <a:sym typeface="Helvetica Neue"/>
              </a:rPr>
              <a:t>IML for Embodied Interaction Design:</a:t>
            </a:r>
            <a:r>
              <a:rPr lang="en-US" sz="1600" i="0" u="none" strike="noStrike" cap="none">
                <a:solidFill>
                  <a:srgbClr val="E0D6DE"/>
                </a:solidFill>
                <a:latin typeface="Helvetica Neue"/>
                <a:ea typeface="Helvetica Neue"/>
                <a:cs typeface="Helvetica Neue"/>
                <a:sym typeface="Helvetica Neue"/>
              </a:rPr>
              <a:t> Movement-based IML tools that enable designers to work directly with gestural input.</a:t>
            </a:r>
            <a:endParaRPr sz="1600" i="0" u="none" strike="noStrike" cap="none">
              <a:latin typeface="Helvetica Neue"/>
              <a:ea typeface="Helvetica Neue"/>
              <a:cs typeface="Helvetica Neue"/>
              <a:sym typeface="Helvetica Neue"/>
            </a:endParaRPr>
          </a:p>
        </p:txBody>
      </p:sp>
      <p:sp>
        <p:nvSpPr>
          <p:cNvPr id="341" name="Google Shape;341;p22"/>
          <p:cNvSpPr/>
          <p:nvPr/>
        </p:nvSpPr>
        <p:spPr>
          <a:xfrm>
            <a:off x="9625013" y="2452568"/>
            <a:ext cx="4211700" cy="2520900"/>
          </a:xfrm>
          <a:prstGeom prst="roundRect">
            <a:avLst>
              <a:gd name="adj" fmla="val 4353"/>
            </a:avLst>
          </a:prstGeom>
          <a:solidFill>
            <a:srgbClr val="0F0F10"/>
          </a:solidFill>
          <a:ln w="22850" cap="flat" cmpd="sng">
            <a:solidFill>
              <a:srgbClr val="4747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2" name="Google Shape;342;p22"/>
          <p:cNvSpPr/>
          <p:nvPr/>
        </p:nvSpPr>
        <p:spPr>
          <a:xfrm>
            <a:off x="9602153" y="2452568"/>
            <a:ext cx="91500" cy="2520900"/>
          </a:xfrm>
          <a:prstGeom prst="roundRect">
            <a:avLst>
              <a:gd name="adj" fmla="val 33488"/>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3" name="Google Shape;343;p22"/>
          <p:cNvSpPr/>
          <p:nvPr/>
        </p:nvSpPr>
        <p:spPr>
          <a:xfrm>
            <a:off x="9920526" y="2679502"/>
            <a:ext cx="30603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Scurto et al. (2017)</a:t>
            </a:r>
            <a:endParaRPr sz="2000" i="0" u="none" strike="noStrike" cap="none">
              <a:latin typeface="Helvetica Neue"/>
              <a:ea typeface="Helvetica Neue"/>
              <a:cs typeface="Helvetica Neue"/>
              <a:sym typeface="Helvetica Neue"/>
            </a:endParaRPr>
          </a:p>
        </p:txBody>
      </p:sp>
      <p:sp>
        <p:nvSpPr>
          <p:cNvPr id="344" name="Google Shape;344;p22"/>
          <p:cNvSpPr/>
          <p:nvPr/>
        </p:nvSpPr>
        <p:spPr>
          <a:xfrm>
            <a:off x="9920526" y="3120747"/>
            <a:ext cx="3689100" cy="13068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1" u="none" strike="noStrike" cap="none">
                <a:solidFill>
                  <a:srgbClr val="E0D6DE"/>
                </a:solidFill>
                <a:latin typeface="Helvetica Neue"/>
                <a:ea typeface="Helvetica Neue"/>
                <a:cs typeface="Helvetica Neue"/>
                <a:sym typeface="Helvetica Neue"/>
              </a:rPr>
              <a:t>Motion-Sound Mappings for Music:</a:t>
            </a:r>
            <a:r>
              <a:rPr lang="en-US" sz="1600" i="0" u="none" strike="noStrike" cap="none">
                <a:solidFill>
                  <a:srgbClr val="E0D6DE"/>
                </a:solidFill>
                <a:latin typeface="Helvetica Neue"/>
                <a:ea typeface="Helvetica Neue"/>
                <a:cs typeface="Helvetica Neue"/>
                <a:sym typeface="Helvetica Neue"/>
              </a:rPr>
              <a:t> Multimodal inputs for interactive audio — creating expressive sonic responses to physical gesture.</a:t>
            </a:r>
            <a:endParaRPr sz="1600" i="0" u="none" strike="noStrike" cap="none">
              <a:latin typeface="Helvetica Neue"/>
              <a:ea typeface="Helvetica Neue"/>
              <a:cs typeface="Helvetica Neue"/>
              <a:sym typeface="Helvetica Neue"/>
            </a:endParaRPr>
          </a:p>
        </p:txBody>
      </p:sp>
      <p:sp>
        <p:nvSpPr>
          <p:cNvPr id="345" name="Google Shape;345;p22"/>
          <p:cNvSpPr/>
          <p:nvPr/>
        </p:nvSpPr>
        <p:spPr>
          <a:xfrm>
            <a:off x="793790" y="5177433"/>
            <a:ext cx="4211400" cy="2202000"/>
          </a:xfrm>
          <a:prstGeom prst="roundRect">
            <a:avLst>
              <a:gd name="adj" fmla="val 4983"/>
            </a:avLst>
          </a:prstGeom>
          <a:solidFill>
            <a:srgbClr val="0F0F10"/>
          </a:solidFill>
          <a:ln w="22850" cap="flat" cmpd="sng">
            <a:solidFill>
              <a:srgbClr val="4747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6" name="Google Shape;346;p22"/>
          <p:cNvSpPr/>
          <p:nvPr/>
        </p:nvSpPr>
        <p:spPr>
          <a:xfrm>
            <a:off x="770930" y="5177433"/>
            <a:ext cx="91500" cy="2202000"/>
          </a:xfrm>
          <a:prstGeom prst="roundRect">
            <a:avLst>
              <a:gd name="adj" fmla="val 33488"/>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47" name="Google Shape;347;p22"/>
          <p:cNvSpPr/>
          <p:nvPr/>
        </p:nvSpPr>
        <p:spPr>
          <a:xfrm>
            <a:off x="1089303" y="5404366"/>
            <a:ext cx="30603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Visi &amp; Tanaka (2020)</a:t>
            </a:r>
            <a:endParaRPr sz="2000" i="0" u="none" strike="noStrike" cap="none">
              <a:latin typeface="Helvetica Neue"/>
              <a:ea typeface="Helvetica Neue"/>
              <a:cs typeface="Helvetica Neue"/>
              <a:sym typeface="Helvetica Neue"/>
            </a:endParaRPr>
          </a:p>
        </p:txBody>
      </p:sp>
      <p:sp>
        <p:nvSpPr>
          <p:cNvPr id="348" name="Google Shape;348;p22"/>
          <p:cNvSpPr/>
          <p:nvPr/>
        </p:nvSpPr>
        <p:spPr>
          <a:xfrm>
            <a:off x="1089303" y="5845612"/>
            <a:ext cx="3689100" cy="13068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1" u="none" strike="noStrike" cap="none">
                <a:solidFill>
                  <a:srgbClr val="E0D6DE"/>
                </a:solidFill>
                <a:latin typeface="Helvetica Neue"/>
                <a:ea typeface="Helvetica Neue"/>
                <a:cs typeface="Helvetica Neue"/>
                <a:sym typeface="Helvetica Neue"/>
              </a:rPr>
              <a:t>Interactive ML of Musical Gesture:</a:t>
            </a:r>
            <a:r>
              <a:rPr lang="en-US" sz="1600" i="0" u="none" strike="noStrike" cap="none">
                <a:solidFill>
                  <a:srgbClr val="E0D6DE"/>
                </a:solidFill>
                <a:latin typeface="Helvetica Neue"/>
                <a:ea typeface="Helvetica Neue"/>
                <a:cs typeface="Helvetica Neue"/>
                <a:sym typeface="Helvetica Neue"/>
              </a:rPr>
              <a:t> Gesture tracking and learning systems that adapt to individual performer styles.</a:t>
            </a:r>
            <a:endParaRPr sz="1600" i="0" u="none" strike="noStrike" cap="none">
              <a:latin typeface="Helvetica Neue"/>
              <a:ea typeface="Helvetica Neue"/>
              <a:cs typeface="Helvetica Neue"/>
              <a:sym typeface="Helvetica Neue"/>
            </a:endParaRPr>
          </a:p>
        </p:txBody>
      </p:sp>
      <p:sp>
        <p:nvSpPr>
          <p:cNvPr id="349" name="Google Shape;349;p22"/>
          <p:cNvSpPr/>
          <p:nvPr/>
        </p:nvSpPr>
        <p:spPr>
          <a:xfrm>
            <a:off x="5209342" y="5177433"/>
            <a:ext cx="4211700" cy="2202000"/>
          </a:xfrm>
          <a:prstGeom prst="roundRect">
            <a:avLst>
              <a:gd name="adj" fmla="val 4983"/>
            </a:avLst>
          </a:prstGeom>
          <a:solidFill>
            <a:srgbClr val="0F0F10"/>
          </a:solidFill>
          <a:ln w="22850" cap="flat" cmpd="sng">
            <a:solidFill>
              <a:srgbClr val="4747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50" name="Google Shape;350;p22"/>
          <p:cNvSpPr/>
          <p:nvPr/>
        </p:nvSpPr>
        <p:spPr>
          <a:xfrm>
            <a:off x="5186482" y="5177433"/>
            <a:ext cx="91500" cy="2202000"/>
          </a:xfrm>
          <a:prstGeom prst="roundRect">
            <a:avLst>
              <a:gd name="adj" fmla="val 33488"/>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51" name="Google Shape;351;p22"/>
          <p:cNvSpPr/>
          <p:nvPr/>
        </p:nvSpPr>
        <p:spPr>
          <a:xfrm>
            <a:off x="5504855" y="5404366"/>
            <a:ext cx="27543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Chen et al. (2023)</a:t>
            </a:r>
            <a:endParaRPr sz="2000" i="0" u="none" strike="noStrike" cap="none">
              <a:latin typeface="Helvetica Neue"/>
              <a:ea typeface="Helvetica Neue"/>
              <a:cs typeface="Helvetica Neue"/>
              <a:sym typeface="Helvetica Neue"/>
            </a:endParaRPr>
          </a:p>
        </p:txBody>
      </p:sp>
      <p:sp>
        <p:nvSpPr>
          <p:cNvPr id="352" name="Google Shape;352;p22"/>
          <p:cNvSpPr/>
          <p:nvPr/>
        </p:nvSpPr>
        <p:spPr>
          <a:xfrm>
            <a:off x="5504855" y="5845612"/>
            <a:ext cx="3689100" cy="9801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1" u="none" strike="noStrike" cap="none">
                <a:solidFill>
                  <a:srgbClr val="E0D6DE"/>
                </a:solidFill>
                <a:latin typeface="Helvetica Neue"/>
                <a:ea typeface="Helvetica Neue"/>
                <a:cs typeface="Helvetica Neue"/>
                <a:sym typeface="Helvetica Neue"/>
              </a:rPr>
              <a:t>Emotional Responses in AI Installation Art:</a:t>
            </a:r>
            <a:r>
              <a:rPr lang="en-US" sz="1600" i="0" u="none" strike="noStrike" cap="none">
                <a:solidFill>
                  <a:srgbClr val="E0D6DE"/>
                </a:solidFill>
                <a:latin typeface="Helvetica Neue"/>
                <a:ea typeface="Helvetica Neue"/>
                <a:cs typeface="Helvetica Neue"/>
                <a:sym typeface="Helvetica Neue"/>
              </a:rPr>
              <a:t> Emotional feedback loops in participatory AI-driven experiences.</a:t>
            </a:r>
            <a:endParaRPr sz="1600" i="0" u="none" strike="noStrike" cap="none">
              <a:latin typeface="Helvetica Neue"/>
              <a:ea typeface="Helvetica Neue"/>
              <a:cs typeface="Helvetica Neue"/>
              <a:sym typeface="Helvetica Neue"/>
            </a:endParaRPr>
          </a:p>
        </p:txBody>
      </p:sp>
      <p:sp>
        <p:nvSpPr>
          <p:cNvPr id="353" name="Google Shape;353;p22"/>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4" name="Google Shape;354;p22"/>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10</a:t>
            </a:fld>
            <a:endParaRPr b="1">
              <a:solidFill>
                <a:schemeClr val="lt1"/>
              </a:solidFill>
              <a:latin typeface="Helvetica Neue"/>
              <a:ea typeface="Helvetica Neue"/>
              <a:cs typeface="Helvetica Neue"/>
              <a:sym typeface="Helvetica Neue"/>
            </a:endParaRPr>
          </a:p>
        </p:txBody>
      </p:sp>
      <p:sp>
        <p:nvSpPr>
          <p:cNvPr id="355" name="Google Shape;355;p22"/>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3"/>
          <p:cNvSpPr/>
          <p:nvPr/>
        </p:nvSpPr>
        <p:spPr>
          <a:xfrm>
            <a:off x="791647" y="1127466"/>
            <a:ext cx="7560600" cy="1201500"/>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FBF3FA"/>
              </a:buClr>
              <a:buSzPts val="3750"/>
              <a:buFont typeface="Fira Mono"/>
              <a:buNone/>
            </a:pPr>
            <a:r>
              <a:rPr lang="en-US" sz="3750" b="1" i="0" u="none" strike="noStrike" cap="none">
                <a:solidFill>
                  <a:srgbClr val="FBF3FA"/>
                </a:solidFill>
                <a:latin typeface="Helvetica Neue"/>
                <a:ea typeface="Helvetica Neue"/>
                <a:cs typeface="Helvetica Neue"/>
                <a:sym typeface="Helvetica Neue"/>
              </a:rPr>
              <a:t>Conclusion &amp; Future Outlook</a:t>
            </a:r>
            <a:endParaRPr sz="3750" b="1" i="0" u="none" strike="noStrike" cap="none">
              <a:latin typeface="Helvetica Neue"/>
              <a:ea typeface="Helvetica Neue"/>
              <a:cs typeface="Helvetica Neue"/>
              <a:sym typeface="Helvetica Neue"/>
            </a:endParaRPr>
          </a:p>
        </p:txBody>
      </p:sp>
      <p:sp>
        <p:nvSpPr>
          <p:cNvPr id="362" name="Google Shape;362;p23"/>
          <p:cNvSpPr/>
          <p:nvPr/>
        </p:nvSpPr>
        <p:spPr>
          <a:xfrm>
            <a:off x="791647" y="2285762"/>
            <a:ext cx="4348800" cy="1845900"/>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E0D6DE"/>
              </a:buClr>
              <a:buSzPts val="1500"/>
              <a:buFont typeface="Fira Sans"/>
              <a:buNone/>
            </a:pPr>
            <a:r>
              <a:rPr lang="en-US" sz="1500" i="0" u="none" strike="noStrike" cap="none">
                <a:solidFill>
                  <a:srgbClr val="E0D6DE"/>
                </a:solidFill>
                <a:latin typeface="Helvetica Neue"/>
                <a:ea typeface="Helvetica Neue"/>
                <a:cs typeface="Helvetica Neue"/>
                <a:sym typeface="Helvetica Neue"/>
              </a:rPr>
              <a:t>"Mating Call" transforms digital dating into an embodied art form, making visible the performative labor hidden within algorithmic matchmaking. The project aims to spark dialogue on how technology shapes desire, identity, and human connection.</a:t>
            </a:r>
            <a:endParaRPr sz="1500" i="0" u="none" strike="noStrike" cap="none">
              <a:latin typeface="Helvetica Neue"/>
              <a:ea typeface="Helvetica Neue"/>
              <a:cs typeface="Helvetica Neue"/>
              <a:sym typeface="Helvetica Neue"/>
            </a:endParaRPr>
          </a:p>
        </p:txBody>
      </p:sp>
      <p:sp>
        <p:nvSpPr>
          <p:cNvPr id="363" name="Google Shape;363;p23"/>
          <p:cNvSpPr/>
          <p:nvPr/>
        </p:nvSpPr>
        <p:spPr>
          <a:xfrm>
            <a:off x="791647" y="4323874"/>
            <a:ext cx="2883900" cy="360300"/>
          </a:xfrm>
          <a:prstGeom prst="rect">
            <a:avLst/>
          </a:prstGeom>
          <a:noFill/>
          <a:ln>
            <a:noFill/>
          </a:ln>
        </p:spPr>
        <p:txBody>
          <a:bodyPr spcFirstLastPara="1" wrap="square" lIns="0" tIns="0" rIns="0" bIns="0" anchor="t" anchorCtr="0">
            <a:noAutofit/>
          </a:bodyPr>
          <a:lstStyle/>
          <a:p>
            <a:pPr marL="0" marR="0" lvl="0" indent="0" algn="l" rtl="0">
              <a:lnSpc>
                <a:spcPct val="124444"/>
              </a:lnSpc>
              <a:spcBef>
                <a:spcPts val="0"/>
              </a:spcBef>
              <a:spcAft>
                <a:spcPts val="0"/>
              </a:spcAft>
              <a:buClr>
                <a:srgbClr val="FBF3FA"/>
              </a:buClr>
              <a:buSzPts val="2250"/>
              <a:buFont typeface="Fira Mono"/>
              <a:buNone/>
            </a:pPr>
            <a:r>
              <a:rPr lang="en-US" sz="2250" i="0" u="none" strike="noStrike" cap="none">
                <a:solidFill>
                  <a:srgbClr val="FBF3FA"/>
                </a:solidFill>
                <a:latin typeface="Helvetica Neue"/>
                <a:ea typeface="Helvetica Neue"/>
                <a:cs typeface="Helvetica Neue"/>
                <a:sym typeface="Helvetica Neue"/>
              </a:rPr>
              <a:t>Next Steps</a:t>
            </a:r>
            <a:endParaRPr sz="2250" i="0" u="none" strike="noStrike" cap="none">
              <a:latin typeface="Helvetica Neue"/>
              <a:ea typeface="Helvetica Neue"/>
              <a:cs typeface="Helvetica Neue"/>
              <a:sym typeface="Helvetica Neue"/>
            </a:endParaRPr>
          </a:p>
        </p:txBody>
      </p:sp>
      <p:sp>
        <p:nvSpPr>
          <p:cNvPr id="364" name="Google Shape;364;p23"/>
          <p:cNvSpPr/>
          <p:nvPr/>
        </p:nvSpPr>
        <p:spPr>
          <a:xfrm>
            <a:off x="791647" y="4876443"/>
            <a:ext cx="4348800" cy="615300"/>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E0D6DE"/>
              </a:buClr>
              <a:buSzPts val="1500"/>
              <a:buFont typeface="Helvetica Neue"/>
              <a:buChar char="•"/>
            </a:pPr>
            <a:r>
              <a:rPr lang="en-US" sz="1500" i="0" u="none" strike="noStrike" cap="none">
                <a:solidFill>
                  <a:srgbClr val="E0D6DE"/>
                </a:solidFill>
                <a:latin typeface="Helvetica Neue"/>
                <a:ea typeface="Helvetica Neue"/>
                <a:cs typeface="Helvetica Neue"/>
                <a:sym typeface="Helvetica Neue"/>
              </a:rPr>
              <a:t>Continue data collection &amp; classifier tuning with diverse participants</a:t>
            </a:r>
            <a:endParaRPr sz="1500" i="0" u="none" strike="noStrike" cap="none">
              <a:latin typeface="Helvetica Neue"/>
              <a:ea typeface="Helvetica Neue"/>
              <a:cs typeface="Helvetica Neue"/>
              <a:sym typeface="Helvetica Neue"/>
            </a:endParaRPr>
          </a:p>
        </p:txBody>
      </p:sp>
      <p:sp>
        <p:nvSpPr>
          <p:cNvPr id="365" name="Google Shape;365;p23"/>
          <p:cNvSpPr/>
          <p:nvPr/>
        </p:nvSpPr>
        <p:spPr>
          <a:xfrm>
            <a:off x="791647" y="5559028"/>
            <a:ext cx="4348800" cy="615300"/>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E0D6DE"/>
              </a:buClr>
              <a:buSzPts val="1500"/>
              <a:buFont typeface="Helvetica Neue"/>
              <a:buChar char="•"/>
            </a:pPr>
            <a:r>
              <a:rPr lang="en-US" sz="1500" i="0" u="none" strike="noStrike" cap="none">
                <a:solidFill>
                  <a:srgbClr val="E0D6DE"/>
                </a:solidFill>
                <a:latin typeface="Helvetica Neue"/>
                <a:ea typeface="Helvetica Neue"/>
                <a:cs typeface="Helvetica Neue"/>
                <a:sym typeface="Helvetica Neue"/>
              </a:rPr>
              <a:t>Design final installation layout for exhibition context</a:t>
            </a:r>
            <a:endParaRPr sz="1500" i="0" u="none" strike="noStrike" cap="none">
              <a:latin typeface="Helvetica Neue"/>
              <a:ea typeface="Helvetica Neue"/>
              <a:cs typeface="Helvetica Neue"/>
              <a:sym typeface="Helvetica Neue"/>
            </a:endParaRPr>
          </a:p>
        </p:txBody>
      </p:sp>
      <p:sp>
        <p:nvSpPr>
          <p:cNvPr id="366" name="Google Shape;366;p23"/>
          <p:cNvSpPr/>
          <p:nvPr/>
        </p:nvSpPr>
        <p:spPr>
          <a:xfrm>
            <a:off x="791647" y="6241613"/>
            <a:ext cx="4348800" cy="615300"/>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E0D6DE"/>
              </a:buClr>
              <a:buSzPts val="1500"/>
              <a:buFont typeface="Helvetica Neue"/>
              <a:buChar char="•"/>
            </a:pPr>
            <a:r>
              <a:rPr lang="en-US" sz="1500" i="0" u="none" strike="noStrike" cap="none">
                <a:solidFill>
                  <a:srgbClr val="E0D6DE"/>
                </a:solidFill>
                <a:latin typeface="Helvetica Neue"/>
                <a:ea typeface="Helvetica Neue"/>
                <a:cs typeface="Helvetica Neue"/>
                <a:sym typeface="Helvetica Neue"/>
              </a:rPr>
              <a:t>Implement real-time matchmaking demo for final presentation</a:t>
            </a:r>
            <a:endParaRPr sz="1500" i="0" u="none" strike="noStrike" cap="none">
              <a:latin typeface="Helvetica Neue"/>
              <a:ea typeface="Helvetica Neue"/>
              <a:cs typeface="Helvetica Neue"/>
              <a:sym typeface="Helvetica Neue"/>
            </a:endParaRPr>
          </a:p>
        </p:txBody>
      </p:sp>
      <p:sp>
        <p:nvSpPr>
          <p:cNvPr id="367" name="Google Shape;367;p23"/>
          <p:cNvSpPr/>
          <p:nvPr/>
        </p:nvSpPr>
        <p:spPr>
          <a:xfrm>
            <a:off x="791647" y="6924199"/>
            <a:ext cx="4348800" cy="615300"/>
          </a:xfrm>
          <a:prstGeom prst="rect">
            <a:avLst/>
          </a:prstGeom>
          <a:noFill/>
          <a:ln>
            <a:noFill/>
          </a:ln>
        </p:spPr>
        <p:txBody>
          <a:bodyPr spcFirstLastPara="1" wrap="square" lIns="0" tIns="0" rIns="0" bIns="0" anchor="t" anchorCtr="0">
            <a:noAutofit/>
          </a:bodyPr>
          <a:lstStyle/>
          <a:p>
            <a:pPr marL="342900" marR="0" lvl="0" indent="-342900" algn="l" rtl="0">
              <a:lnSpc>
                <a:spcPct val="160000"/>
              </a:lnSpc>
              <a:spcBef>
                <a:spcPts val="0"/>
              </a:spcBef>
              <a:spcAft>
                <a:spcPts val="0"/>
              </a:spcAft>
              <a:buClr>
                <a:srgbClr val="E0D6DE"/>
              </a:buClr>
              <a:buSzPts val="1500"/>
              <a:buFont typeface="Helvetica Neue"/>
              <a:buChar char="•"/>
            </a:pPr>
            <a:r>
              <a:rPr lang="en-US" sz="1500" i="0" u="none" strike="noStrike" cap="none">
                <a:solidFill>
                  <a:srgbClr val="E0D6DE"/>
                </a:solidFill>
                <a:latin typeface="Helvetica Neue"/>
                <a:ea typeface="Helvetica Neue"/>
                <a:cs typeface="Helvetica Neue"/>
                <a:sym typeface="Helvetica Neue"/>
              </a:rPr>
              <a:t>Document participant responses and critical reception</a:t>
            </a:r>
            <a:endParaRPr sz="1500" i="0" u="none" strike="noStrike" cap="none">
              <a:latin typeface="Helvetica Neue"/>
              <a:ea typeface="Helvetica Neue"/>
              <a:cs typeface="Helvetica Neue"/>
              <a:sym typeface="Helvetica Neue"/>
            </a:endParaRPr>
          </a:p>
        </p:txBody>
      </p:sp>
      <p:sp>
        <p:nvSpPr>
          <p:cNvPr id="368" name="Google Shape;368;p23"/>
          <p:cNvSpPr/>
          <p:nvPr/>
        </p:nvSpPr>
        <p:spPr>
          <a:xfrm>
            <a:off x="5617131" y="2328982"/>
            <a:ext cx="22800" cy="41451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69" name="Google Shape;369;p23"/>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70" name="Google Shape;370;p23"/>
          <p:cNvPicPr preferRelativeResize="0"/>
          <p:nvPr/>
        </p:nvPicPr>
        <p:blipFill>
          <a:blip r:embed="rId3">
            <a:alphaModFix/>
          </a:blip>
          <a:stretch>
            <a:fillRect/>
          </a:stretch>
        </p:blipFill>
        <p:spPr>
          <a:xfrm>
            <a:off x="8046720" y="0"/>
            <a:ext cx="6583680" cy="8229600"/>
          </a:xfrm>
          <a:prstGeom prst="rect">
            <a:avLst/>
          </a:prstGeom>
          <a:noFill/>
          <a:ln>
            <a:noFill/>
          </a:ln>
        </p:spPr>
      </p:pic>
      <p:sp>
        <p:nvSpPr>
          <p:cNvPr id="371" name="Google Shape;371;p23"/>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11</a:t>
            </a:fld>
            <a:endParaRPr b="1">
              <a:solidFill>
                <a:schemeClr val="lt1"/>
              </a:solidFill>
              <a:latin typeface="Helvetica Neue"/>
              <a:ea typeface="Helvetica Neue"/>
              <a:cs typeface="Helvetica Neue"/>
              <a:sym typeface="Helvetica Neue"/>
            </a:endParaRPr>
          </a:p>
        </p:txBody>
      </p:sp>
      <p:sp>
        <p:nvSpPr>
          <p:cNvPr id="372" name="Google Shape;372;p23"/>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p:nvPr/>
        </p:nvSpPr>
        <p:spPr>
          <a:xfrm>
            <a:off x="793790" y="960834"/>
            <a:ext cx="10205700" cy="708900"/>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FBF3FA"/>
              </a:buClr>
              <a:buSzPts val="4450"/>
              <a:buFont typeface="Fira Mono"/>
              <a:buNone/>
            </a:pPr>
            <a:r>
              <a:rPr lang="en-US" sz="4450" b="1" i="0" u="none" strike="noStrike" cap="none">
                <a:solidFill>
                  <a:srgbClr val="FBF3FA"/>
                </a:solidFill>
                <a:latin typeface="Helvetica Neue"/>
                <a:ea typeface="Helvetica Neue"/>
                <a:cs typeface="Helvetica Neue"/>
                <a:sym typeface="Helvetica Neue"/>
              </a:rPr>
              <a:t>Refined Concept After Feedback</a:t>
            </a:r>
            <a:endParaRPr sz="4450" b="1" i="0" u="none" strike="noStrike" cap="none">
              <a:latin typeface="Helvetica Neue"/>
              <a:ea typeface="Helvetica Neue"/>
              <a:cs typeface="Helvetica Neue"/>
              <a:sym typeface="Helvetica Neue"/>
            </a:endParaRPr>
          </a:p>
        </p:txBody>
      </p:sp>
      <p:sp>
        <p:nvSpPr>
          <p:cNvPr id="81" name="Google Shape;81;p14"/>
          <p:cNvSpPr/>
          <p:nvPr/>
        </p:nvSpPr>
        <p:spPr>
          <a:xfrm>
            <a:off x="793790" y="2213848"/>
            <a:ext cx="76044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"Mating Call" reimagines online dating through biological signaling and embodied performance. It critiques how dating apps optimize behavior, replacing intimacy with machine-legible performance.</a:t>
            </a:r>
            <a:endParaRPr sz="1750" i="0" u="none" strike="noStrike" cap="none">
              <a:latin typeface="Helvetica Neue"/>
              <a:ea typeface="Helvetica Neue"/>
              <a:cs typeface="Helvetica Neue"/>
              <a:sym typeface="Helvetica Neue"/>
            </a:endParaRPr>
          </a:p>
        </p:txBody>
      </p:sp>
      <p:sp>
        <p:nvSpPr>
          <p:cNvPr id="82" name="Google Shape;82;p14"/>
          <p:cNvSpPr/>
          <p:nvPr/>
        </p:nvSpPr>
        <p:spPr>
          <a:xfrm>
            <a:off x="793790" y="3506629"/>
            <a:ext cx="76044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The updated concept clarifies the </a:t>
            </a:r>
            <a:r>
              <a:rPr lang="en-US" sz="1750" b="1" i="0" u="none" strike="noStrike" cap="none">
                <a:solidFill>
                  <a:srgbClr val="E0D6DE"/>
                </a:solidFill>
                <a:latin typeface="Helvetica Neue"/>
                <a:ea typeface="Helvetica Neue"/>
                <a:cs typeface="Helvetica Neue"/>
                <a:sym typeface="Helvetica Neue"/>
              </a:rPr>
              <a:t>two-step ML pipeline</a:t>
            </a:r>
            <a:r>
              <a:rPr lang="en-US" sz="1750" i="0" u="none" strike="noStrike" cap="none">
                <a:solidFill>
                  <a:srgbClr val="E0D6DE"/>
                </a:solidFill>
                <a:latin typeface="Helvetica Neue"/>
                <a:ea typeface="Helvetica Neue"/>
                <a:cs typeface="Helvetica Neue"/>
                <a:sym typeface="Helvetica Neue"/>
              </a:rPr>
              <a:t> — personalization leading to performance evaluation — and introduces a more immersive interface flow that bridges digital profiling with physical expression.</a:t>
            </a:r>
            <a:endParaRPr sz="1750" i="0" u="none" strike="noStrike" cap="none">
              <a:latin typeface="Helvetica Neue"/>
              <a:ea typeface="Helvetica Neue"/>
              <a:cs typeface="Helvetica Neue"/>
              <a:sym typeface="Helvetica Neue"/>
            </a:endParaRPr>
          </a:p>
        </p:txBody>
      </p:sp>
      <p:sp>
        <p:nvSpPr>
          <p:cNvPr id="83" name="Google Shape;83;p14"/>
          <p:cNvSpPr/>
          <p:nvPr/>
        </p:nvSpPr>
        <p:spPr>
          <a:xfrm>
            <a:off x="9299258" y="2264926"/>
            <a:ext cx="45450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1" u="none" strike="noStrike" cap="none">
                <a:solidFill>
                  <a:srgbClr val="E0D6DE"/>
                </a:solidFill>
                <a:latin typeface="Helvetica Neue"/>
                <a:ea typeface="Helvetica Neue"/>
                <a:cs typeface="Helvetica Neue"/>
                <a:sym typeface="Helvetica Neue"/>
              </a:rPr>
              <a:t>"From algorithmic match to embodied ritual."</a:t>
            </a:r>
            <a:endParaRPr sz="1750" i="0" u="none" strike="noStrike" cap="none">
              <a:latin typeface="Helvetica Neue"/>
              <a:ea typeface="Helvetica Neue"/>
              <a:cs typeface="Helvetica Neue"/>
              <a:sym typeface="Helvetica Neue"/>
            </a:endParaRPr>
          </a:p>
        </p:txBody>
      </p:sp>
      <p:sp>
        <p:nvSpPr>
          <p:cNvPr id="84" name="Google Shape;84;p14"/>
          <p:cNvSpPr/>
          <p:nvPr/>
        </p:nvSpPr>
        <p:spPr>
          <a:xfrm>
            <a:off x="8959096" y="2264926"/>
            <a:ext cx="30600" cy="7257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85" name="Google Shape;85;p14" descr="preencoded.png"/>
          <p:cNvPicPr preferRelativeResize="0"/>
          <p:nvPr/>
        </p:nvPicPr>
        <p:blipFill rotWithShape="1">
          <a:blip r:embed="rId3">
            <a:alphaModFix/>
          </a:blip>
          <a:srcRect/>
          <a:stretch/>
        </p:blipFill>
        <p:spPr>
          <a:xfrm>
            <a:off x="793790" y="5054560"/>
            <a:ext cx="4347568" cy="907256"/>
          </a:xfrm>
          <a:prstGeom prst="rect">
            <a:avLst/>
          </a:prstGeom>
          <a:noFill/>
          <a:ln>
            <a:noFill/>
          </a:ln>
        </p:spPr>
      </p:pic>
      <p:sp>
        <p:nvSpPr>
          <p:cNvPr id="86" name="Google Shape;86;p14"/>
          <p:cNvSpPr/>
          <p:nvPr/>
        </p:nvSpPr>
        <p:spPr>
          <a:xfrm>
            <a:off x="1020604" y="6188631"/>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200"/>
              <a:buFont typeface="Fira Mono"/>
              <a:buNone/>
            </a:pPr>
            <a:r>
              <a:rPr lang="en-US" sz="2200" i="0" u="none" strike="noStrike" cap="none">
                <a:solidFill>
                  <a:srgbClr val="E0D6DE"/>
                </a:solidFill>
                <a:latin typeface="Helvetica Neue"/>
                <a:ea typeface="Helvetica Neue"/>
                <a:cs typeface="Helvetica Neue"/>
                <a:sym typeface="Helvetica Neue"/>
              </a:rPr>
              <a:t>Swiping</a:t>
            </a:r>
            <a:endParaRPr sz="2200" i="0" u="none" strike="noStrike" cap="none">
              <a:latin typeface="Helvetica Neue"/>
              <a:ea typeface="Helvetica Neue"/>
              <a:cs typeface="Helvetica Neue"/>
              <a:sym typeface="Helvetica Neue"/>
            </a:endParaRPr>
          </a:p>
        </p:txBody>
      </p:sp>
      <p:sp>
        <p:nvSpPr>
          <p:cNvPr id="87" name="Google Shape;87;p14"/>
          <p:cNvSpPr/>
          <p:nvPr/>
        </p:nvSpPr>
        <p:spPr>
          <a:xfrm>
            <a:off x="1020604" y="6679049"/>
            <a:ext cx="38940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Digital selection</a:t>
            </a:r>
            <a:endParaRPr sz="1750" i="0" u="none" strike="noStrike" cap="none">
              <a:latin typeface="Helvetica Neue"/>
              <a:ea typeface="Helvetica Neue"/>
              <a:cs typeface="Helvetica Neue"/>
              <a:sym typeface="Helvetica Neue"/>
            </a:endParaRPr>
          </a:p>
        </p:txBody>
      </p:sp>
      <p:pic>
        <p:nvPicPr>
          <p:cNvPr id="88" name="Google Shape;88;p14" descr="preencoded.png"/>
          <p:cNvPicPr preferRelativeResize="0"/>
          <p:nvPr/>
        </p:nvPicPr>
        <p:blipFill rotWithShape="1">
          <a:blip r:embed="rId4">
            <a:alphaModFix/>
          </a:blip>
          <a:srcRect/>
          <a:stretch/>
        </p:blipFill>
        <p:spPr>
          <a:xfrm>
            <a:off x="5141357" y="5054560"/>
            <a:ext cx="4347568" cy="907256"/>
          </a:xfrm>
          <a:prstGeom prst="rect">
            <a:avLst/>
          </a:prstGeom>
          <a:noFill/>
          <a:ln>
            <a:noFill/>
          </a:ln>
        </p:spPr>
      </p:pic>
      <p:sp>
        <p:nvSpPr>
          <p:cNvPr id="89" name="Google Shape;89;p14"/>
          <p:cNvSpPr/>
          <p:nvPr/>
        </p:nvSpPr>
        <p:spPr>
          <a:xfrm>
            <a:off x="5368171" y="6188631"/>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200"/>
              <a:buFont typeface="Fira Mono"/>
              <a:buNone/>
            </a:pPr>
            <a:r>
              <a:rPr lang="en-US" sz="2200" i="0" u="none" strike="noStrike" cap="none">
                <a:solidFill>
                  <a:srgbClr val="E0D6DE"/>
                </a:solidFill>
                <a:latin typeface="Helvetica Neue"/>
                <a:ea typeface="Helvetica Neue"/>
                <a:cs typeface="Helvetica Neue"/>
                <a:sym typeface="Helvetica Neue"/>
              </a:rPr>
              <a:t>Gesture</a:t>
            </a:r>
            <a:endParaRPr sz="2200" i="0" u="none" strike="noStrike" cap="none">
              <a:latin typeface="Helvetica Neue"/>
              <a:ea typeface="Helvetica Neue"/>
              <a:cs typeface="Helvetica Neue"/>
              <a:sym typeface="Helvetica Neue"/>
            </a:endParaRPr>
          </a:p>
        </p:txBody>
      </p:sp>
      <p:sp>
        <p:nvSpPr>
          <p:cNvPr id="90" name="Google Shape;90;p14"/>
          <p:cNvSpPr/>
          <p:nvPr/>
        </p:nvSpPr>
        <p:spPr>
          <a:xfrm>
            <a:off x="5368171" y="6679049"/>
            <a:ext cx="38940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i="0" u="none" strike="noStrike" cap="none">
                <a:solidFill>
                  <a:srgbClr val="E0D6DE"/>
                </a:solidFill>
                <a:latin typeface="Helvetica Neue"/>
                <a:ea typeface="Helvetica Neue"/>
                <a:cs typeface="Helvetica Neue"/>
                <a:sym typeface="Helvetica Neue"/>
              </a:rPr>
              <a:t>Physical performance</a:t>
            </a:r>
            <a:endParaRPr sz="1750" i="0" u="none" strike="noStrike" cap="none">
              <a:latin typeface="Helvetica Neue"/>
              <a:ea typeface="Helvetica Neue"/>
              <a:cs typeface="Helvetica Neue"/>
              <a:sym typeface="Helvetica Neue"/>
            </a:endParaRPr>
          </a:p>
        </p:txBody>
      </p:sp>
      <p:pic>
        <p:nvPicPr>
          <p:cNvPr id="91" name="Google Shape;91;p14" descr="preencoded.png"/>
          <p:cNvPicPr preferRelativeResize="0"/>
          <p:nvPr/>
        </p:nvPicPr>
        <p:blipFill rotWithShape="1">
          <a:blip r:embed="rId5">
            <a:alphaModFix/>
          </a:blip>
          <a:srcRect/>
          <a:stretch/>
        </p:blipFill>
        <p:spPr>
          <a:xfrm>
            <a:off x="9488924" y="5054560"/>
            <a:ext cx="4347568" cy="907256"/>
          </a:xfrm>
          <a:prstGeom prst="rect">
            <a:avLst/>
          </a:prstGeom>
          <a:noFill/>
          <a:ln>
            <a:noFill/>
          </a:ln>
        </p:spPr>
      </p:pic>
      <p:sp>
        <p:nvSpPr>
          <p:cNvPr id="92" name="Google Shape;92;p14"/>
          <p:cNvSpPr/>
          <p:nvPr/>
        </p:nvSpPr>
        <p:spPr>
          <a:xfrm>
            <a:off x="9715738" y="6188631"/>
            <a:ext cx="2835300" cy="354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200"/>
              <a:buFont typeface="Fira Mono"/>
              <a:buNone/>
            </a:pPr>
            <a:r>
              <a:rPr lang="en-US" sz="2200" i="0" u="none" strike="noStrike" cap="none">
                <a:solidFill>
                  <a:srgbClr val="E0D6DE"/>
                </a:solidFill>
                <a:latin typeface="Helvetica Neue"/>
                <a:ea typeface="Helvetica Neue"/>
                <a:cs typeface="Helvetica Neue"/>
                <a:sym typeface="Helvetica Neue"/>
              </a:rPr>
              <a:t>Connection</a:t>
            </a:r>
            <a:endParaRPr sz="2200" i="0" u="none" strike="noStrike" cap="none">
              <a:latin typeface="Helvetica Neue"/>
              <a:ea typeface="Helvetica Neue"/>
              <a:cs typeface="Helvetica Neue"/>
              <a:sym typeface="Helvetica Neue"/>
            </a:endParaRPr>
          </a:p>
        </p:txBody>
      </p:sp>
      <p:sp>
        <p:nvSpPr>
          <p:cNvPr id="93" name="Google Shape;93;p14"/>
          <p:cNvSpPr/>
          <p:nvPr/>
        </p:nvSpPr>
        <p:spPr>
          <a:xfrm>
            <a:off x="12181425" y="7107192"/>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4"/>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rgbClr val="FBF3FA"/>
                </a:solidFill>
                <a:latin typeface="Helvetica Neue"/>
                <a:ea typeface="Helvetica Neue"/>
                <a:cs typeface="Helvetica Neue"/>
                <a:sym typeface="Helvetica Neue"/>
              </a:rPr>
              <a:t>2</a:t>
            </a:fld>
            <a:endParaRPr b="1">
              <a:solidFill>
                <a:srgbClr val="FBF3FA"/>
              </a:solidFill>
              <a:latin typeface="Helvetica Neue"/>
              <a:ea typeface="Helvetica Neue"/>
              <a:cs typeface="Helvetica Neue"/>
              <a:sym typeface="Helvetica Neue"/>
            </a:endParaRPr>
          </a:p>
        </p:txBody>
      </p:sp>
      <p:sp>
        <p:nvSpPr>
          <p:cNvPr id="95" name="Google Shape;95;p14"/>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p:nvPr/>
        </p:nvSpPr>
        <p:spPr>
          <a:xfrm>
            <a:off x="793790" y="3337917"/>
            <a:ext cx="8079600" cy="6735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FBF3FA"/>
              </a:buClr>
              <a:buSzPts val="4200"/>
              <a:buFont typeface="Fira Mono"/>
              <a:buNone/>
            </a:pPr>
            <a:r>
              <a:rPr lang="en-US" sz="4200" b="1" i="0" u="none" strike="noStrike" cap="none">
                <a:solidFill>
                  <a:srgbClr val="FBF3FA"/>
                </a:solidFill>
                <a:latin typeface="Helvetica Neue"/>
                <a:ea typeface="Helvetica Neue"/>
                <a:cs typeface="Helvetica Neue"/>
                <a:sym typeface="Helvetica Neue"/>
              </a:rPr>
              <a:t>Theme &amp; Artistic Question</a:t>
            </a:r>
            <a:endParaRPr sz="4200" b="1" i="0" u="none" strike="noStrike" cap="none">
              <a:latin typeface="Helvetica Neue"/>
              <a:ea typeface="Helvetica Neue"/>
              <a:cs typeface="Helvetica Neue"/>
              <a:sym typeface="Helvetica Neue"/>
            </a:endParaRPr>
          </a:p>
        </p:txBody>
      </p:sp>
      <p:sp>
        <p:nvSpPr>
          <p:cNvPr id="102" name="Google Shape;102;p15"/>
          <p:cNvSpPr/>
          <p:nvPr/>
        </p:nvSpPr>
        <p:spPr>
          <a:xfrm>
            <a:off x="793800" y="4334475"/>
            <a:ext cx="4203900" cy="2379300"/>
          </a:xfrm>
          <a:prstGeom prst="roundRect">
            <a:avLst>
              <a:gd name="adj" fmla="val 1420"/>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3" name="Google Shape;103;p15"/>
          <p:cNvSpPr/>
          <p:nvPr/>
        </p:nvSpPr>
        <p:spPr>
          <a:xfrm>
            <a:off x="1009174" y="4549854"/>
            <a:ext cx="2693700" cy="3366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E0D6DE"/>
              </a:buClr>
              <a:buSzPts val="2100"/>
              <a:buFont typeface="Fira Mono"/>
              <a:buNone/>
            </a:pPr>
            <a:r>
              <a:rPr lang="en-US" sz="2100" i="0" u="none" strike="noStrike" cap="none">
                <a:solidFill>
                  <a:srgbClr val="E0D6DE"/>
                </a:solidFill>
                <a:latin typeface="Helvetica Neue"/>
                <a:ea typeface="Helvetica Neue"/>
                <a:cs typeface="Helvetica Neue"/>
                <a:sym typeface="Helvetica Neue"/>
              </a:rPr>
              <a:t>Theme</a:t>
            </a:r>
            <a:endParaRPr sz="2100" i="0" u="none" strike="noStrike" cap="none">
              <a:latin typeface="Helvetica Neue"/>
              <a:ea typeface="Helvetica Neue"/>
              <a:cs typeface="Helvetica Neue"/>
              <a:sym typeface="Helvetica Neue"/>
            </a:endParaRPr>
          </a:p>
        </p:txBody>
      </p:sp>
      <p:sp>
        <p:nvSpPr>
          <p:cNvPr id="104" name="Google Shape;104;p15"/>
          <p:cNvSpPr/>
          <p:nvPr/>
        </p:nvSpPr>
        <p:spPr>
          <a:xfrm>
            <a:off x="1009174" y="5015627"/>
            <a:ext cx="3773100" cy="13791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650"/>
              <a:buFont typeface="Fira Sans"/>
              <a:buNone/>
            </a:pPr>
            <a:r>
              <a:rPr lang="en-US" sz="1650" i="0" u="none" strike="noStrike" cap="none">
                <a:solidFill>
                  <a:srgbClr val="E0D6DE"/>
                </a:solidFill>
                <a:latin typeface="Helvetica Neue"/>
                <a:ea typeface="Helvetica Neue"/>
                <a:cs typeface="Helvetica Neue"/>
                <a:sym typeface="Helvetica Neue"/>
              </a:rPr>
              <a:t>Animal courtship rituals as a metaphor for algorithmic love — examining how biological imperatives mirror digital dating behaviors.</a:t>
            </a:r>
            <a:endParaRPr sz="1650" i="0" u="none" strike="noStrike" cap="none">
              <a:latin typeface="Helvetica Neue"/>
              <a:ea typeface="Helvetica Neue"/>
              <a:cs typeface="Helvetica Neue"/>
              <a:sym typeface="Helvetica Neue"/>
            </a:endParaRPr>
          </a:p>
        </p:txBody>
      </p:sp>
      <p:sp>
        <p:nvSpPr>
          <p:cNvPr id="105" name="Google Shape;105;p15"/>
          <p:cNvSpPr/>
          <p:nvPr/>
        </p:nvSpPr>
        <p:spPr>
          <a:xfrm>
            <a:off x="5213163" y="4334475"/>
            <a:ext cx="4203900" cy="2379300"/>
          </a:xfrm>
          <a:prstGeom prst="roundRect">
            <a:avLst>
              <a:gd name="adj" fmla="val 1420"/>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6" name="Google Shape;106;p15"/>
          <p:cNvSpPr/>
          <p:nvPr/>
        </p:nvSpPr>
        <p:spPr>
          <a:xfrm>
            <a:off x="5428536" y="4549854"/>
            <a:ext cx="2693700" cy="3366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E0D6DE"/>
              </a:buClr>
              <a:buSzPts val="2100"/>
              <a:buFont typeface="Fira Mono"/>
              <a:buNone/>
            </a:pPr>
            <a:r>
              <a:rPr lang="en-US" sz="2100" i="0" u="none" strike="noStrike" cap="none">
                <a:solidFill>
                  <a:srgbClr val="E0D6DE"/>
                </a:solidFill>
                <a:latin typeface="Helvetica Neue"/>
                <a:ea typeface="Helvetica Neue"/>
                <a:cs typeface="Helvetica Neue"/>
                <a:sym typeface="Helvetica Neue"/>
              </a:rPr>
              <a:t>Core Question</a:t>
            </a:r>
            <a:endParaRPr sz="2100" i="0" u="none" strike="noStrike" cap="none">
              <a:latin typeface="Helvetica Neue"/>
              <a:ea typeface="Helvetica Neue"/>
              <a:cs typeface="Helvetica Neue"/>
              <a:sym typeface="Helvetica Neue"/>
            </a:endParaRPr>
          </a:p>
        </p:txBody>
      </p:sp>
      <p:sp>
        <p:nvSpPr>
          <p:cNvPr id="107" name="Google Shape;107;p15"/>
          <p:cNvSpPr/>
          <p:nvPr/>
        </p:nvSpPr>
        <p:spPr>
          <a:xfrm>
            <a:off x="5428536" y="5015627"/>
            <a:ext cx="3773100" cy="1034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650"/>
              <a:buFont typeface="Fira Sans"/>
              <a:buNone/>
            </a:pPr>
            <a:r>
              <a:rPr lang="en-US" sz="1650" i="0" u="none" strike="noStrike" cap="none">
                <a:solidFill>
                  <a:srgbClr val="E0D6DE"/>
                </a:solidFill>
                <a:latin typeface="Helvetica Neue"/>
                <a:ea typeface="Helvetica Neue"/>
                <a:cs typeface="Helvetica Neue"/>
                <a:sym typeface="Helvetica Neue"/>
              </a:rPr>
              <a:t>What happens when dating becomes a performance of optimization? How do we perform desire for machines?</a:t>
            </a:r>
            <a:endParaRPr sz="1650" i="0" u="none" strike="noStrike" cap="none">
              <a:latin typeface="Helvetica Neue"/>
              <a:ea typeface="Helvetica Neue"/>
              <a:cs typeface="Helvetica Neue"/>
              <a:sym typeface="Helvetica Neue"/>
            </a:endParaRPr>
          </a:p>
        </p:txBody>
      </p:sp>
      <p:sp>
        <p:nvSpPr>
          <p:cNvPr id="108" name="Google Shape;108;p15"/>
          <p:cNvSpPr/>
          <p:nvPr/>
        </p:nvSpPr>
        <p:spPr>
          <a:xfrm>
            <a:off x="9632524" y="4334475"/>
            <a:ext cx="4203900" cy="2379300"/>
          </a:xfrm>
          <a:prstGeom prst="roundRect">
            <a:avLst>
              <a:gd name="adj" fmla="val 1420"/>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09" name="Google Shape;109;p15"/>
          <p:cNvSpPr/>
          <p:nvPr/>
        </p:nvSpPr>
        <p:spPr>
          <a:xfrm>
            <a:off x="9847898" y="4549854"/>
            <a:ext cx="2693700" cy="3366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E0D6DE"/>
              </a:buClr>
              <a:buSzPts val="2100"/>
              <a:buFont typeface="Fira Mono"/>
              <a:buNone/>
            </a:pPr>
            <a:r>
              <a:rPr lang="en-US" sz="2100" i="0" u="none" strike="noStrike" cap="none">
                <a:solidFill>
                  <a:srgbClr val="E0D6DE"/>
                </a:solidFill>
                <a:latin typeface="Helvetica Neue"/>
                <a:ea typeface="Helvetica Neue"/>
                <a:cs typeface="Helvetica Neue"/>
                <a:sym typeface="Helvetica Neue"/>
              </a:rPr>
              <a:t>Intent</a:t>
            </a:r>
            <a:endParaRPr sz="2100" i="0" u="none" strike="noStrike" cap="none">
              <a:latin typeface="Helvetica Neue"/>
              <a:ea typeface="Helvetica Neue"/>
              <a:cs typeface="Helvetica Neue"/>
              <a:sym typeface="Helvetica Neue"/>
            </a:endParaRPr>
          </a:p>
        </p:txBody>
      </p:sp>
      <p:sp>
        <p:nvSpPr>
          <p:cNvPr id="110" name="Google Shape;110;p15"/>
          <p:cNvSpPr/>
          <p:nvPr/>
        </p:nvSpPr>
        <p:spPr>
          <a:xfrm>
            <a:off x="9847898" y="5015627"/>
            <a:ext cx="3773100" cy="13791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650"/>
              <a:buFont typeface="Fira Sans"/>
              <a:buNone/>
            </a:pPr>
            <a:r>
              <a:rPr lang="en-US" sz="1650" i="0" u="none" strike="noStrike" cap="none">
                <a:solidFill>
                  <a:srgbClr val="E0D6DE"/>
                </a:solidFill>
                <a:latin typeface="Helvetica Neue"/>
                <a:ea typeface="Helvetica Neue"/>
                <a:cs typeface="Helvetica Neue"/>
                <a:sym typeface="Helvetica Neue"/>
              </a:rPr>
              <a:t>Use parody and satire to expose the tension between digital ritual and physical intimacy, revealing absurdity through embodied interaction.</a:t>
            </a:r>
            <a:endParaRPr sz="1650" i="0" u="none" strike="noStrike" cap="none">
              <a:latin typeface="Helvetica Neue"/>
              <a:ea typeface="Helvetica Neue"/>
              <a:cs typeface="Helvetica Neue"/>
              <a:sym typeface="Helvetica Neue"/>
            </a:endParaRPr>
          </a:p>
        </p:txBody>
      </p:sp>
      <p:sp>
        <p:nvSpPr>
          <p:cNvPr id="111" name="Google Shape;111;p15"/>
          <p:cNvSpPr/>
          <p:nvPr/>
        </p:nvSpPr>
        <p:spPr>
          <a:xfrm>
            <a:off x="793790" y="7046476"/>
            <a:ext cx="2866200" cy="3447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FF6BD8"/>
              </a:buClr>
              <a:buSzPts val="1650"/>
              <a:buFont typeface="Fira Sans"/>
              <a:buNone/>
            </a:pPr>
            <a:r>
              <a:rPr lang="en-US" sz="1650" i="0" u="none" strike="noStrike" cap="none">
                <a:solidFill>
                  <a:srgbClr val="A757DA"/>
                </a:solidFill>
                <a:latin typeface="Helvetica Neue Light"/>
                <a:ea typeface="Helvetica Neue Light"/>
                <a:cs typeface="Helvetica Neue Light"/>
                <a:sym typeface="Helvetica Neue Light"/>
              </a:rPr>
              <a:t>Parody</a:t>
            </a:r>
            <a:endParaRPr sz="1650" i="0" u="none" strike="noStrike" cap="none">
              <a:solidFill>
                <a:srgbClr val="A757DA"/>
              </a:solidFill>
              <a:latin typeface="Helvetica Neue Light"/>
              <a:ea typeface="Helvetica Neue Light"/>
              <a:cs typeface="Helvetica Neue Light"/>
              <a:sym typeface="Helvetica Neue Light"/>
            </a:endParaRPr>
          </a:p>
        </p:txBody>
      </p:sp>
      <p:sp>
        <p:nvSpPr>
          <p:cNvPr id="112" name="Google Shape;112;p15"/>
          <p:cNvSpPr/>
          <p:nvPr/>
        </p:nvSpPr>
        <p:spPr>
          <a:xfrm>
            <a:off x="4193500" y="7046476"/>
            <a:ext cx="2866200" cy="3447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FF6BD8"/>
              </a:buClr>
              <a:buSzPts val="1650"/>
              <a:buFont typeface="Fira Sans"/>
              <a:buNone/>
            </a:pPr>
            <a:r>
              <a:rPr lang="en-US" sz="1650" i="0" u="none" strike="noStrike" cap="none">
                <a:solidFill>
                  <a:srgbClr val="A757DA"/>
                </a:solidFill>
                <a:latin typeface="Helvetica Neue Light"/>
                <a:ea typeface="Helvetica Neue Light"/>
                <a:cs typeface="Helvetica Neue Light"/>
                <a:sym typeface="Helvetica Neue Light"/>
              </a:rPr>
              <a:t>Embodiment</a:t>
            </a:r>
            <a:endParaRPr sz="1650" i="0" u="none" strike="noStrike" cap="none">
              <a:solidFill>
                <a:srgbClr val="A757DA"/>
              </a:solidFill>
              <a:latin typeface="Helvetica Neue Light"/>
              <a:ea typeface="Helvetica Neue Light"/>
              <a:cs typeface="Helvetica Neue Light"/>
              <a:sym typeface="Helvetica Neue Light"/>
            </a:endParaRPr>
          </a:p>
        </p:txBody>
      </p:sp>
      <p:sp>
        <p:nvSpPr>
          <p:cNvPr id="113" name="Google Shape;113;p15"/>
          <p:cNvSpPr/>
          <p:nvPr/>
        </p:nvSpPr>
        <p:spPr>
          <a:xfrm>
            <a:off x="7593211" y="7046476"/>
            <a:ext cx="2866200" cy="3447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FF6BD8"/>
              </a:buClr>
              <a:buSzPts val="1650"/>
              <a:buFont typeface="Fira Sans"/>
              <a:buNone/>
            </a:pPr>
            <a:r>
              <a:rPr lang="en-US" sz="1650" i="0" u="none" strike="noStrike" cap="none">
                <a:solidFill>
                  <a:srgbClr val="A757DA"/>
                </a:solidFill>
                <a:latin typeface="Helvetica Neue Light"/>
                <a:ea typeface="Helvetica Neue Light"/>
                <a:cs typeface="Helvetica Neue Light"/>
                <a:sym typeface="Helvetica Neue Light"/>
              </a:rPr>
              <a:t>Signal</a:t>
            </a:r>
            <a:endParaRPr sz="1650" i="0" u="none" strike="noStrike" cap="none">
              <a:solidFill>
                <a:srgbClr val="A757DA"/>
              </a:solidFill>
              <a:latin typeface="Helvetica Neue Light"/>
              <a:ea typeface="Helvetica Neue Light"/>
              <a:cs typeface="Helvetica Neue Light"/>
              <a:sym typeface="Helvetica Neue Light"/>
            </a:endParaRPr>
          </a:p>
        </p:txBody>
      </p:sp>
      <p:sp>
        <p:nvSpPr>
          <p:cNvPr id="114" name="Google Shape;114;p15"/>
          <p:cNvSpPr/>
          <p:nvPr/>
        </p:nvSpPr>
        <p:spPr>
          <a:xfrm>
            <a:off x="10992922" y="7046476"/>
            <a:ext cx="2866200" cy="3447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650"/>
              <a:buFont typeface="Fira Sans"/>
              <a:buNone/>
            </a:pPr>
            <a:r>
              <a:rPr lang="en-US" sz="1650" i="0" u="none" strike="noStrike" cap="none">
                <a:solidFill>
                  <a:srgbClr val="A757DA"/>
                </a:solidFill>
                <a:latin typeface="Helvetica Neue Light"/>
                <a:ea typeface="Helvetica Neue Light"/>
                <a:cs typeface="Helvetica Neue Light"/>
                <a:sym typeface="Helvetica Neue Light"/>
              </a:rPr>
              <a:t>Data</a:t>
            </a:r>
            <a:endParaRPr sz="1650" i="0" u="none" strike="noStrike" cap="none">
              <a:solidFill>
                <a:srgbClr val="A757DA"/>
              </a:solidFill>
              <a:latin typeface="Helvetica Neue Light"/>
              <a:ea typeface="Helvetica Neue Light"/>
              <a:cs typeface="Helvetica Neue Light"/>
              <a:sym typeface="Helvetica Neue Light"/>
            </a:endParaRPr>
          </a:p>
        </p:txBody>
      </p:sp>
      <p:sp>
        <p:nvSpPr>
          <p:cNvPr id="115" name="Google Shape;115;p15"/>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16" name="Google Shape;116;p15"/>
          <p:cNvPicPr preferRelativeResize="0"/>
          <p:nvPr/>
        </p:nvPicPr>
        <p:blipFill rotWithShape="1">
          <a:blip r:embed="rId3">
            <a:alphaModFix/>
          </a:blip>
          <a:srcRect l="9832" t="25905" r="8972" b="37102"/>
          <a:stretch/>
        </p:blipFill>
        <p:spPr>
          <a:xfrm>
            <a:off x="0" y="-18250"/>
            <a:ext cx="14630401" cy="3033125"/>
          </a:xfrm>
          <a:prstGeom prst="rect">
            <a:avLst/>
          </a:prstGeom>
          <a:noFill/>
          <a:ln>
            <a:noFill/>
          </a:ln>
        </p:spPr>
      </p:pic>
      <p:sp>
        <p:nvSpPr>
          <p:cNvPr id="117" name="Google Shape;117;p15"/>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3</a:t>
            </a:fld>
            <a:endParaRPr b="1">
              <a:solidFill>
                <a:schemeClr val="lt1"/>
              </a:solidFill>
              <a:latin typeface="Helvetica Neue"/>
              <a:ea typeface="Helvetica Neue"/>
              <a:cs typeface="Helvetica Neue"/>
              <a:sym typeface="Helvetica Neue"/>
            </a:endParaRPr>
          </a:p>
        </p:txBody>
      </p:sp>
      <p:sp>
        <p:nvSpPr>
          <p:cNvPr id="118" name="Google Shape;118;p15"/>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p:nvPr/>
        </p:nvSpPr>
        <p:spPr>
          <a:xfrm>
            <a:off x="775227" y="609000"/>
            <a:ext cx="9050100" cy="8997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800"/>
              <a:buFont typeface="Fira Mono"/>
              <a:buNone/>
            </a:pPr>
            <a:r>
              <a:rPr lang="en-US" sz="2900" b="1" i="0" u="none" strike="noStrike" cap="none">
                <a:solidFill>
                  <a:srgbClr val="FBF3FA"/>
                </a:solidFill>
                <a:latin typeface="Helvetica Neue"/>
                <a:ea typeface="Helvetica Neue"/>
                <a:cs typeface="Helvetica Neue"/>
                <a:sym typeface="Helvetica Neue"/>
              </a:rPr>
              <a:t>User Journey: From Questionnaire to Courtship</a:t>
            </a:r>
            <a:endParaRPr sz="2900" b="1" i="0" u="none" strike="noStrike" cap="none">
              <a:latin typeface="Helvetica Neue"/>
              <a:ea typeface="Helvetica Neue"/>
              <a:cs typeface="Helvetica Neue"/>
              <a:sym typeface="Helvetica Neue"/>
            </a:endParaRPr>
          </a:p>
        </p:txBody>
      </p:sp>
      <p:sp>
        <p:nvSpPr>
          <p:cNvPr id="125" name="Google Shape;125;p16"/>
          <p:cNvSpPr/>
          <p:nvPr/>
        </p:nvSpPr>
        <p:spPr>
          <a:xfrm>
            <a:off x="775216" y="1724501"/>
            <a:ext cx="7593600" cy="4605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Sans"/>
              <a:buNone/>
            </a:pPr>
            <a:r>
              <a:rPr lang="en-US" sz="1100" i="0" u="none" strike="noStrike" cap="none">
                <a:solidFill>
                  <a:srgbClr val="E0D6DE"/>
                </a:solidFill>
                <a:latin typeface="Helvetica Neue"/>
                <a:ea typeface="Helvetica Neue"/>
                <a:cs typeface="Helvetica Neue"/>
                <a:sym typeface="Helvetica Neue"/>
              </a:rPr>
              <a:t>Participants move through a carefully choreographed experience that transforms personal data into physical performance:</a:t>
            </a:r>
            <a:endParaRPr sz="1100" i="0" u="none" strike="noStrike" cap="none">
              <a:latin typeface="Helvetica Neue"/>
              <a:ea typeface="Helvetica Neue"/>
              <a:cs typeface="Helvetica Neue"/>
              <a:sym typeface="Helvetica Neue"/>
            </a:endParaRPr>
          </a:p>
        </p:txBody>
      </p:sp>
      <p:sp>
        <p:nvSpPr>
          <p:cNvPr id="126" name="Google Shape;126;p16"/>
          <p:cNvSpPr/>
          <p:nvPr/>
        </p:nvSpPr>
        <p:spPr>
          <a:xfrm>
            <a:off x="775348" y="2301944"/>
            <a:ext cx="2114700" cy="2250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Mono"/>
              <a:buNone/>
            </a:pPr>
            <a:r>
              <a:rPr lang="en-US" sz="1100" i="0" u="none" strike="noStrike" cap="none">
                <a:solidFill>
                  <a:srgbClr val="E0D6DE"/>
                </a:solidFill>
                <a:latin typeface="Helvetica Neue"/>
                <a:ea typeface="Helvetica Neue"/>
                <a:cs typeface="Helvetica Neue"/>
                <a:sym typeface="Helvetica Neue"/>
              </a:rPr>
              <a:t>01</a:t>
            </a:r>
            <a:endParaRPr sz="1100" i="0" u="none" strike="noStrike" cap="none">
              <a:latin typeface="Helvetica Neue"/>
              <a:ea typeface="Helvetica Neue"/>
              <a:cs typeface="Helvetica Neue"/>
              <a:sym typeface="Helvetica Neue"/>
            </a:endParaRPr>
          </a:p>
        </p:txBody>
      </p:sp>
      <p:sp>
        <p:nvSpPr>
          <p:cNvPr id="127" name="Google Shape;127;p16"/>
          <p:cNvSpPr/>
          <p:nvPr/>
        </p:nvSpPr>
        <p:spPr>
          <a:xfrm>
            <a:off x="775216" y="2576274"/>
            <a:ext cx="7593600" cy="153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28" name="Google Shape;128;p16"/>
          <p:cNvSpPr/>
          <p:nvPr/>
        </p:nvSpPr>
        <p:spPr>
          <a:xfrm>
            <a:off x="775216" y="2678668"/>
            <a:ext cx="32385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400"/>
              <a:buFont typeface="Fira Mono"/>
              <a:buNone/>
            </a:pPr>
            <a:r>
              <a:rPr lang="en-US" sz="1400" i="0" u="none" strike="noStrike" cap="none">
                <a:solidFill>
                  <a:srgbClr val="E0D6DE"/>
                </a:solidFill>
                <a:latin typeface="Helvetica Neue"/>
                <a:ea typeface="Helvetica Neue"/>
                <a:cs typeface="Helvetica Neue"/>
                <a:sym typeface="Helvetica Neue"/>
              </a:rPr>
              <a:t>Generate Your Mating Signature</a:t>
            </a:r>
            <a:endParaRPr sz="1400" i="0" u="none" strike="noStrike" cap="none">
              <a:latin typeface="Helvetica Neue"/>
              <a:ea typeface="Helvetica Neue"/>
              <a:cs typeface="Helvetica Neue"/>
              <a:sym typeface="Helvetica Neue"/>
            </a:endParaRPr>
          </a:p>
        </p:txBody>
      </p:sp>
      <p:sp>
        <p:nvSpPr>
          <p:cNvPr id="129" name="Google Shape;129;p16"/>
          <p:cNvSpPr/>
          <p:nvPr/>
        </p:nvSpPr>
        <p:spPr>
          <a:xfrm>
            <a:off x="775216" y="2990017"/>
            <a:ext cx="7593600" cy="4605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Sans"/>
              <a:buNone/>
            </a:pPr>
            <a:r>
              <a:rPr lang="en-US" sz="1100" i="0" u="none" strike="noStrike" cap="none">
                <a:solidFill>
                  <a:srgbClr val="E0D6DE"/>
                </a:solidFill>
                <a:latin typeface="Helvetica Neue"/>
                <a:ea typeface="Helvetica Neue"/>
                <a:cs typeface="Helvetica Neue"/>
                <a:sym typeface="Helvetica Neue"/>
              </a:rPr>
              <a:t>Complete a satirical questionnaire with 10 questions that probe desire, presentation, and social performance through absurdist prompts.</a:t>
            </a:r>
            <a:endParaRPr sz="1100" i="0" u="none" strike="noStrike" cap="none">
              <a:latin typeface="Helvetica Neue"/>
              <a:ea typeface="Helvetica Neue"/>
              <a:cs typeface="Helvetica Neue"/>
              <a:sym typeface="Helvetica Neue"/>
            </a:endParaRPr>
          </a:p>
        </p:txBody>
      </p:sp>
      <p:sp>
        <p:nvSpPr>
          <p:cNvPr id="130" name="Google Shape;130;p16"/>
          <p:cNvSpPr/>
          <p:nvPr/>
        </p:nvSpPr>
        <p:spPr>
          <a:xfrm>
            <a:off x="775295" y="3702374"/>
            <a:ext cx="1268400" cy="1800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Mono"/>
              <a:buNone/>
            </a:pPr>
            <a:r>
              <a:rPr lang="en-US" sz="1100" i="0" u="none" strike="noStrike" cap="none">
                <a:solidFill>
                  <a:srgbClr val="E0D6DE"/>
                </a:solidFill>
                <a:latin typeface="Helvetica Neue"/>
                <a:ea typeface="Helvetica Neue"/>
                <a:cs typeface="Helvetica Neue"/>
                <a:sym typeface="Helvetica Neue"/>
              </a:rPr>
              <a:t>02</a:t>
            </a:r>
            <a:endParaRPr sz="1100" i="0" u="none" strike="noStrike" cap="none">
              <a:latin typeface="Helvetica Neue"/>
              <a:ea typeface="Helvetica Neue"/>
              <a:cs typeface="Helvetica Neue"/>
              <a:sym typeface="Helvetica Neue"/>
            </a:endParaRPr>
          </a:p>
        </p:txBody>
      </p:sp>
      <p:sp>
        <p:nvSpPr>
          <p:cNvPr id="131" name="Google Shape;131;p16"/>
          <p:cNvSpPr/>
          <p:nvPr/>
        </p:nvSpPr>
        <p:spPr>
          <a:xfrm>
            <a:off x="775216" y="3931682"/>
            <a:ext cx="7593600" cy="153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32" name="Google Shape;132;p16"/>
          <p:cNvSpPr/>
          <p:nvPr/>
        </p:nvSpPr>
        <p:spPr>
          <a:xfrm>
            <a:off x="775216" y="4034076"/>
            <a:ext cx="38859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400"/>
              <a:buFont typeface="Fira Mono"/>
              <a:buNone/>
            </a:pPr>
            <a:r>
              <a:rPr lang="en-US" sz="1400" i="0" u="none" strike="noStrike" cap="none">
                <a:solidFill>
                  <a:srgbClr val="E0D6DE"/>
                </a:solidFill>
                <a:latin typeface="Helvetica Neue"/>
                <a:ea typeface="Helvetica Neue"/>
                <a:cs typeface="Helvetica Neue"/>
                <a:sym typeface="Helvetica Neue"/>
              </a:rPr>
              <a:t>Receive Custom Sound &amp; Pose Sequence</a:t>
            </a:r>
            <a:endParaRPr sz="1400" i="0" u="none" strike="noStrike" cap="none">
              <a:latin typeface="Helvetica Neue"/>
              <a:ea typeface="Helvetica Neue"/>
              <a:cs typeface="Helvetica Neue"/>
              <a:sym typeface="Helvetica Neue"/>
            </a:endParaRPr>
          </a:p>
        </p:txBody>
      </p:sp>
      <p:sp>
        <p:nvSpPr>
          <p:cNvPr id="133" name="Google Shape;133;p16"/>
          <p:cNvSpPr/>
          <p:nvPr/>
        </p:nvSpPr>
        <p:spPr>
          <a:xfrm>
            <a:off x="775216" y="4345424"/>
            <a:ext cx="7593600" cy="4605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Sans"/>
              <a:buNone/>
            </a:pPr>
            <a:r>
              <a:rPr lang="en-US" sz="1100" i="0" u="none" strike="noStrike" cap="none">
                <a:solidFill>
                  <a:srgbClr val="E0D6DE"/>
                </a:solidFill>
                <a:latin typeface="Helvetica Neue"/>
                <a:ea typeface="Helvetica Neue"/>
                <a:cs typeface="Helvetica Neue"/>
                <a:sym typeface="Helvetica Neue"/>
              </a:rPr>
              <a:t>The system produces your unique "mating dance" — a call-and-response ritual tailored to your algorithmic archetype.</a:t>
            </a:r>
            <a:endParaRPr sz="1100" i="0" u="none" strike="noStrike" cap="none">
              <a:latin typeface="Helvetica Neue"/>
              <a:ea typeface="Helvetica Neue"/>
              <a:cs typeface="Helvetica Neue"/>
              <a:sym typeface="Helvetica Neue"/>
            </a:endParaRPr>
          </a:p>
        </p:txBody>
      </p:sp>
      <p:sp>
        <p:nvSpPr>
          <p:cNvPr id="134" name="Google Shape;134;p16"/>
          <p:cNvSpPr/>
          <p:nvPr/>
        </p:nvSpPr>
        <p:spPr>
          <a:xfrm>
            <a:off x="775286" y="4894450"/>
            <a:ext cx="1119300" cy="3432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Mono"/>
              <a:buNone/>
            </a:pPr>
            <a:r>
              <a:rPr lang="en-US" sz="1100" i="0" u="none" strike="noStrike" cap="none">
                <a:solidFill>
                  <a:srgbClr val="E0D6DE"/>
                </a:solidFill>
                <a:latin typeface="Helvetica Neue"/>
                <a:ea typeface="Helvetica Neue"/>
                <a:cs typeface="Helvetica Neue"/>
                <a:sym typeface="Helvetica Neue"/>
              </a:rPr>
              <a:t>03</a:t>
            </a:r>
            <a:endParaRPr sz="1100" i="0" u="none" strike="noStrike" cap="none">
              <a:latin typeface="Helvetica Neue"/>
              <a:ea typeface="Helvetica Neue"/>
              <a:cs typeface="Helvetica Neue"/>
              <a:sym typeface="Helvetica Neue"/>
            </a:endParaRPr>
          </a:p>
        </p:txBody>
      </p:sp>
      <p:sp>
        <p:nvSpPr>
          <p:cNvPr id="135" name="Google Shape;135;p16"/>
          <p:cNvSpPr/>
          <p:nvPr/>
        </p:nvSpPr>
        <p:spPr>
          <a:xfrm>
            <a:off x="775216" y="5140602"/>
            <a:ext cx="7593600" cy="153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36" name="Google Shape;136;p16"/>
          <p:cNvSpPr/>
          <p:nvPr/>
        </p:nvSpPr>
        <p:spPr>
          <a:xfrm>
            <a:off x="775216" y="5242996"/>
            <a:ext cx="23748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400"/>
              <a:buFont typeface="Fira Mono"/>
              <a:buNone/>
            </a:pPr>
            <a:r>
              <a:rPr lang="en-US" sz="1400" i="0" u="none" strike="noStrike" cap="none">
                <a:solidFill>
                  <a:srgbClr val="E0D6DE"/>
                </a:solidFill>
                <a:latin typeface="Helvetica Neue"/>
                <a:ea typeface="Helvetica Neue"/>
                <a:cs typeface="Helvetica Neue"/>
                <a:sym typeface="Helvetica Neue"/>
              </a:rPr>
              <a:t>Perform for Evaluation</a:t>
            </a:r>
            <a:endParaRPr sz="1400" i="0" u="none" strike="noStrike" cap="none">
              <a:latin typeface="Helvetica Neue"/>
              <a:ea typeface="Helvetica Neue"/>
              <a:cs typeface="Helvetica Neue"/>
              <a:sym typeface="Helvetica Neue"/>
            </a:endParaRPr>
          </a:p>
        </p:txBody>
      </p:sp>
      <p:sp>
        <p:nvSpPr>
          <p:cNvPr id="137" name="Google Shape;137;p16"/>
          <p:cNvSpPr/>
          <p:nvPr/>
        </p:nvSpPr>
        <p:spPr>
          <a:xfrm>
            <a:off x="775216" y="5554345"/>
            <a:ext cx="7593600" cy="4605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Sans"/>
              <a:buNone/>
            </a:pPr>
            <a:r>
              <a:rPr lang="en-US" sz="1100" i="0" u="none" strike="noStrike" cap="none">
                <a:solidFill>
                  <a:srgbClr val="E0D6DE"/>
                </a:solidFill>
                <a:latin typeface="Helvetica Neue"/>
                <a:ea typeface="Helvetica Neue"/>
                <a:cs typeface="Helvetica Neue"/>
                <a:sym typeface="Helvetica Neue"/>
              </a:rPr>
              <a:t>MoveNet tracks your movements in real-time, scoring accuracy and providing immediate audio-visual feedback on performance quality.</a:t>
            </a:r>
            <a:endParaRPr sz="1100" i="0" u="none" strike="noStrike" cap="none">
              <a:latin typeface="Helvetica Neue"/>
              <a:ea typeface="Helvetica Neue"/>
              <a:cs typeface="Helvetica Neue"/>
              <a:sym typeface="Helvetica Neue"/>
            </a:endParaRPr>
          </a:p>
        </p:txBody>
      </p:sp>
      <p:sp>
        <p:nvSpPr>
          <p:cNvPr id="138" name="Google Shape;138;p16"/>
          <p:cNvSpPr/>
          <p:nvPr/>
        </p:nvSpPr>
        <p:spPr>
          <a:xfrm>
            <a:off x="775287" y="6349520"/>
            <a:ext cx="1119300" cy="3432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Mono"/>
              <a:buNone/>
            </a:pPr>
            <a:r>
              <a:rPr lang="en-US" sz="1100" i="0" u="none" strike="noStrike" cap="none">
                <a:solidFill>
                  <a:srgbClr val="E0D6DE"/>
                </a:solidFill>
                <a:latin typeface="Helvetica Neue"/>
                <a:ea typeface="Helvetica Neue"/>
                <a:cs typeface="Helvetica Neue"/>
                <a:sym typeface="Helvetica Neue"/>
              </a:rPr>
              <a:t>04</a:t>
            </a:r>
            <a:endParaRPr sz="1100" i="0" u="none" strike="noStrike" cap="none">
              <a:latin typeface="Helvetica Neue"/>
              <a:ea typeface="Helvetica Neue"/>
              <a:cs typeface="Helvetica Neue"/>
              <a:sym typeface="Helvetica Neue"/>
            </a:endParaRPr>
          </a:p>
        </p:txBody>
      </p:sp>
      <p:sp>
        <p:nvSpPr>
          <p:cNvPr id="139" name="Google Shape;139;p16"/>
          <p:cNvSpPr/>
          <p:nvPr/>
        </p:nvSpPr>
        <p:spPr>
          <a:xfrm>
            <a:off x="775216" y="6642497"/>
            <a:ext cx="7593600" cy="15300"/>
          </a:xfrm>
          <a:prstGeom prst="rect">
            <a:avLst/>
          </a:prstGeom>
          <a:solidFill>
            <a:srgbClr val="FF6B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40" name="Google Shape;140;p16"/>
          <p:cNvSpPr/>
          <p:nvPr/>
        </p:nvSpPr>
        <p:spPr>
          <a:xfrm>
            <a:off x="775216" y="6744891"/>
            <a:ext cx="1835100" cy="2250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400"/>
              <a:buFont typeface="Fira Mono"/>
              <a:buNone/>
            </a:pPr>
            <a:r>
              <a:rPr lang="en-US" sz="1400" i="0" u="none" strike="noStrike" cap="none">
                <a:solidFill>
                  <a:srgbClr val="E0D6DE"/>
                </a:solidFill>
                <a:latin typeface="Helvetica Neue"/>
                <a:ea typeface="Helvetica Neue"/>
                <a:cs typeface="Helvetica Neue"/>
                <a:sym typeface="Helvetica Neue"/>
              </a:rPr>
              <a:t>Reveal Your Match</a:t>
            </a:r>
            <a:endParaRPr sz="1400" i="0" u="none" strike="noStrike" cap="none">
              <a:latin typeface="Helvetica Neue"/>
              <a:ea typeface="Helvetica Neue"/>
              <a:cs typeface="Helvetica Neue"/>
              <a:sym typeface="Helvetica Neue"/>
            </a:endParaRPr>
          </a:p>
        </p:txBody>
      </p:sp>
      <p:sp>
        <p:nvSpPr>
          <p:cNvPr id="141" name="Google Shape;141;p16"/>
          <p:cNvSpPr/>
          <p:nvPr/>
        </p:nvSpPr>
        <p:spPr>
          <a:xfrm>
            <a:off x="775216" y="7056239"/>
            <a:ext cx="7593600" cy="4605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100"/>
              <a:buFont typeface="Fira Sans"/>
              <a:buNone/>
            </a:pPr>
            <a:r>
              <a:rPr lang="en-US" sz="1100" i="0" u="none" strike="noStrike" cap="none">
                <a:solidFill>
                  <a:srgbClr val="E0D6DE"/>
                </a:solidFill>
                <a:latin typeface="Helvetica Neue"/>
                <a:ea typeface="Helvetica Neue"/>
                <a:cs typeface="Helvetica Neue"/>
                <a:sym typeface="Helvetica Neue"/>
              </a:rPr>
              <a:t>Successful performances unlock full profile information, transforming data into connection through embodied ritual.</a:t>
            </a:r>
            <a:endParaRPr sz="1100" i="0" u="none" strike="noStrike" cap="none">
              <a:latin typeface="Helvetica Neue"/>
              <a:ea typeface="Helvetica Neue"/>
              <a:cs typeface="Helvetica Neue"/>
              <a:sym typeface="Helvetica Neue"/>
            </a:endParaRPr>
          </a:p>
        </p:txBody>
      </p:sp>
      <p:sp>
        <p:nvSpPr>
          <p:cNvPr id="142" name="Google Shape;142;p16"/>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3" name="Google Shape;143;p16"/>
          <p:cNvPicPr preferRelativeResize="0"/>
          <p:nvPr/>
        </p:nvPicPr>
        <p:blipFill>
          <a:blip r:embed="rId3">
            <a:alphaModFix/>
          </a:blip>
          <a:stretch>
            <a:fillRect/>
          </a:stretch>
        </p:blipFill>
        <p:spPr>
          <a:xfrm>
            <a:off x="10018137" y="0"/>
            <a:ext cx="4612187" cy="8229600"/>
          </a:xfrm>
          <a:prstGeom prst="rect">
            <a:avLst/>
          </a:prstGeom>
          <a:noFill/>
          <a:ln>
            <a:noFill/>
          </a:ln>
        </p:spPr>
      </p:pic>
      <p:sp>
        <p:nvSpPr>
          <p:cNvPr id="144" name="Google Shape;144;p16"/>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4</a:t>
            </a:fld>
            <a:endParaRPr b="1">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9"/>
          <p:cNvSpPr/>
          <p:nvPr/>
        </p:nvSpPr>
        <p:spPr>
          <a:xfrm>
            <a:off x="6280190" y="935950"/>
            <a:ext cx="7556400" cy="9216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FBF3FA"/>
              </a:buClr>
              <a:buSzPts val="2900"/>
              <a:buFont typeface="Fira Mono"/>
              <a:buNone/>
            </a:pPr>
            <a:r>
              <a:rPr lang="en-US" sz="2900" b="1" i="0" u="none" strike="noStrike" cap="none">
                <a:solidFill>
                  <a:srgbClr val="FBF3FA"/>
                </a:solidFill>
                <a:latin typeface="Helvetica Neue"/>
                <a:ea typeface="Helvetica Neue"/>
                <a:cs typeface="Helvetica Neue"/>
                <a:sym typeface="Helvetica Neue"/>
              </a:rPr>
              <a:t>Machine Learning &amp; Interaction Pipeline</a:t>
            </a:r>
            <a:endParaRPr sz="2900" b="1" i="0" u="none" strike="noStrike" cap="none">
              <a:latin typeface="Helvetica Neue"/>
              <a:ea typeface="Helvetica Neue"/>
              <a:cs typeface="Helvetica Neue"/>
              <a:sym typeface="Helvetica Neue"/>
            </a:endParaRPr>
          </a:p>
        </p:txBody>
      </p:sp>
      <p:sp>
        <p:nvSpPr>
          <p:cNvPr id="214" name="Google Shape;214;p19"/>
          <p:cNvSpPr/>
          <p:nvPr/>
        </p:nvSpPr>
        <p:spPr>
          <a:xfrm>
            <a:off x="6280190" y="2078593"/>
            <a:ext cx="7556400" cy="471600"/>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rgbClr val="E0D6DE"/>
              </a:buClr>
              <a:buSzPts val="1150"/>
              <a:buFont typeface="Fira Sans"/>
              <a:buNone/>
            </a:pPr>
            <a:r>
              <a:rPr lang="en-US" sz="1150" i="0" u="none" strike="noStrike" cap="none">
                <a:solidFill>
                  <a:srgbClr val="E0D6DE"/>
                </a:solidFill>
                <a:latin typeface="Helvetica Neue"/>
                <a:ea typeface="Helvetica Neue"/>
                <a:cs typeface="Helvetica Neue"/>
                <a:sym typeface="Helvetica Neue"/>
              </a:rPr>
              <a:t>Three stages of Interactive ML drive the experience, creating a continuous feedback loop between user input, algorithmic processing, and embodied output:</a:t>
            </a:r>
            <a:endParaRPr sz="1150" i="0" u="none" strike="noStrike" cap="none">
              <a:latin typeface="Helvetica Neue"/>
              <a:ea typeface="Helvetica Neue"/>
              <a:cs typeface="Helvetica Neue"/>
              <a:sym typeface="Helvetica Neue"/>
            </a:endParaRPr>
          </a:p>
        </p:txBody>
      </p:sp>
      <p:sp>
        <p:nvSpPr>
          <p:cNvPr id="215" name="Google Shape;215;p19"/>
          <p:cNvSpPr/>
          <p:nvPr/>
        </p:nvSpPr>
        <p:spPr>
          <a:xfrm>
            <a:off x="6427589" y="2937034"/>
            <a:ext cx="147300" cy="863700"/>
          </a:xfrm>
          <a:prstGeom prst="roundRect">
            <a:avLst>
              <a:gd name="adj" fmla="val 15004"/>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6280190" y="2840236"/>
            <a:ext cx="442200" cy="442200"/>
          </a:xfrm>
          <a:prstGeom prst="roundRect">
            <a:avLst>
              <a:gd name="adj" fmla="val 103393"/>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19" descr="preencoded.png"/>
          <p:cNvPicPr preferRelativeResize="0"/>
          <p:nvPr/>
        </p:nvPicPr>
        <p:blipFill rotWithShape="1">
          <a:blip r:embed="rId3">
            <a:alphaModFix/>
          </a:blip>
          <a:srcRect/>
          <a:stretch/>
        </p:blipFill>
        <p:spPr>
          <a:xfrm>
            <a:off x="6390680" y="2950845"/>
            <a:ext cx="221099" cy="221099"/>
          </a:xfrm>
          <a:prstGeom prst="rect">
            <a:avLst/>
          </a:prstGeom>
          <a:noFill/>
          <a:ln>
            <a:noFill/>
          </a:ln>
        </p:spPr>
      </p:pic>
      <p:sp>
        <p:nvSpPr>
          <p:cNvPr id="218" name="Google Shape;218;p19"/>
          <p:cNvSpPr/>
          <p:nvPr/>
        </p:nvSpPr>
        <p:spPr>
          <a:xfrm>
            <a:off x="6869787" y="2863334"/>
            <a:ext cx="1842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Personalization</a:t>
            </a:r>
            <a:endParaRPr sz="1450" i="0" u="none" strike="noStrike" cap="none">
              <a:latin typeface="Helvetica Neue"/>
              <a:ea typeface="Helvetica Neue"/>
              <a:cs typeface="Helvetica Neue"/>
              <a:sym typeface="Helvetica Neue"/>
            </a:endParaRPr>
          </a:p>
        </p:txBody>
      </p:sp>
      <p:sp>
        <p:nvSpPr>
          <p:cNvPr id="219" name="Google Shape;219;p19"/>
          <p:cNvSpPr/>
          <p:nvPr/>
        </p:nvSpPr>
        <p:spPr>
          <a:xfrm>
            <a:off x="6869787" y="3182064"/>
            <a:ext cx="6966900" cy="471600"/>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rgbClr val="E0D6DE"/>
              </a:buClr>
              <a:buSzPts val="1150"/>
              <a:buFont typeface="Fira Sans"/>
              <a:buNone/>
            </a:pPr>
            <a:r>
              <a:rPr lang="en-US" sz="1150" i="0" u="none" strike="noStrike" cap="none">
                <a:solidFill>
                  <a:srgbClr val="E0D6DE"/>
                </a:solidFill>
                <a:latin typeface="Helvetica Neue"/>
                <a:ea typeface="Helvetica Neue"/>
                <a:cs typeface="Helvetica Neue"/>
                <a:sym typeface="Helvetica Neue"/>
              </a:rPr>
              <a:t>Wekinator maps questionnaire responses to unique mating calls and movement archetypes using supervised learning.</a:t>
            </a:r>
            <a:endParaRPr sz="1150" i="0" u="none" strike="noStrike" cap="none">
              <a:latin typeface="Helvetica Neue"/>
              <a:ea typeface="Helvetica Neue"/>
              <a:cs typeface="Helvetica Neue"/>
              <a:sym typeface="Helvetica Neue"/>
            </a:endParaRPr>
          </a:p>
        </p:txBody>
      </p:sp>
      <p:sp>
        <p:nvSpPr>
          <p:cNvPr id="220" name="Google Shape;220;p19"/>
          <p:cNvSpPr/>
          <p:nvPr/>
        </p:nvSpPr>
        <p:spPr>
          <a:xfrm>
            <a:off x="6648688" y="4169450"/>
            <a:ext cx="147300" cy="863700"/>
          </a:xfrm>
          <a:prstGeom prst="roundRect">
            <a:avLst>
              <a:gd name="adj" fmla="val 15004"/>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6501289" y="4072652"/>
            <a:ext cx="442200" cy="442200"/>
          </a:xfrm>
          <a:prstGeom prst="roundRect">
            <a:avLst>
              <a:gd name="adj" fmla="val 103393"/>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19" descr="preencoded.png"/>
          <p:cNvPicPr preferRelativeResize="0"/>
          <p:nvPr/>
        </p:nvPicPr>
        <p:blipFill rotWithShape="1">
          <a:blip r:embed="rId4">
            <a:alphaModFix/>
          </a:blip>
          <a:srcRect/>
          <a:stretch/>
        </p:blipFill>
        <p:spPr>
          <a:xfrm>
            <a:off x="6611779" y="4183261"/>
            <a:ext cx="221099" cy="221099"/>
          </a:xfrm>
          <a:prstGeom prst="rect">
            <a:avLst/>
          </a:prstGeom>
          <a:noFill/>
          <a:ln>
            <a:noFill/>
          </a:ln>
        </p:spPr>
      </p:pic>
      <p:sp>
        <p:nvSpPr>
          <p:cNvPr id="223" name="Google Shape;223;p19"/>
          <p:cNvSpPr/>
          <p:nvPr/>
        </p:nvSpPr>
        <p:spPr>
          <a:xfrm>
            <a:off x="7090886" y="4095750"/>
            <a:ext cx="18429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Generation</a:t>
            </a:r>
            <a:endParaRPr sz="1450" i="0" u="none" strike="noStrike" cap="none">
              <a:latin typeface="Helvetica Neue"/>
              <a:ea typeface="Helvetica Neue"/>
              <a:cs typeface="Helvetica Neue"/>
              <a:sym typeface="Helvetica Neue"/>
            </a:endParaRPr>
          </a:p>
        </p:txBody>
      </p:sp>
      <p:sp>
        <p:nvSpPr>
          <p:cNvPr id="224" name="Google Shape;224;p19"/>
          <p:cNvSpPr/>
          <p:nvPr/>
        </p:nvSpPr>
        <p:spPr>
          <a:xfrm>
            <a:off x="7090886" y="4414480"/>
            <a:ext cx="6745800" cy="471600"/>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rgbClr val="E0D6DE"/>
              </a:buClr>
              <a:buSzPts val="1150"/>
              <a:buFont typeface="Fira Sans"/>
              <a:buNone/>
            </a:pPr>
            <a:r>
              <a:rPr lang="en-US" sz="1150" i="0" u="none" strike="noStrike" cap="none">
                <a:solidFill>
                  <a:srgbClr val="E0D6DE"/>
                </a:solidFill>
                <a:latin typeface="Helvetica Neue"/>
                <a:ea typeface="Helvetica Neue"/>
                <a:cs typeface="Helvetica Neue"/>
                <a:sym typeface="Helvetica Neue"/>
              </a:rPr>
              <a:t>MoveNet and TouchDesigner generate pose sequences — your algorithmic "dance" — complete with visual and sonic choreography.</a:t>
            </a:r>
            <a:endParaRPr sz="1150" i="0" u="none" strike="noStrike" cap="none">
              <a:latin typeface="Helvetica Neue"/>
              <a:ea typeface="Helvetica Neue"/>
              <a:cs typeface="Helvetica Neue"/>
              <a:sym typeface="Helvetica Neue"/>
            </a:endParaRPr>
          </a:p>
        </p:txBody>
      </p:sp>
      <p:sp>
        <p:nvSpPr>
          <p:cNvPr id="225" name="Google Shape;225;p19"/>
          <p:cNvSpPr/>
          <p:nvPr/>
        </p:nvSpPr>
        <p:spPr>
          <a:xfrm>
            <a:off x="6869787" y="5401866"/>
            <a:ext cx="147300" cy="863700"/>
          </a:xfrm>
          <a:prstGeom prst="roundRect">
            <a:avLst>
              <a:gd name="adj" fmla="val 15004"/>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6722388" y="5305068"/>
            <a:ext cx="442200" cy="442200"/>
          </a:xfrm>
          <a:prstGeom prst="roundRect">
            <a:avLst>
              <a:gd name="adj" fmla="val 103393"/>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19" descr="preencoded.png"/>
          <p:cNvPicPr preferRelativeResize="0"/>
          <p:nvPr/>
        </p:nvPicPr>
        <p:blipFill rotWithShape="1">
          <a:blip r:embed="rId5">
            <a:alphaModFix/>
          </a:blip>
          <a:srcRect/>
          <a:stretch/>
        </p:blipFill>
        <p:spPr>
          <a:xfrm>
            <a:off x="6832878" y="5415677"/>
            <a:ext cx="221099" cy="221099"/>
          </a:xfrm>
          <a:prstGeom prst="rect">
            <a:avLst/>
          </a:prstGeom>
          <a:noFill/>
          <a:ln>
            <a:noFill/>
          </a:ln>
        </p:spPr>
      </p:pic>
      <p:sp>
        <p:nvSpPr>
          <p:cNvPr id="228" name="Google Shape;228;p19"/>
          <p:cNvSpPr/>
          <p:nvPr/>
        </p:nvSpPr>
        <p:spPr>
          <a:xfrm>
            <a:off x="7311985" y="5328166"/>
            <a:ext cx="2431500" cy="230400"/>
          </a:xfrm>
          <a:prstGeom prst="rect">
            <a:avLst/>
          </a:prstGeom>
          <a:noFill/>
          <a:ln>
            <a:noFill/>
          </a:ln>
        </p:spPr>
        <p:txBody>
          <a:bodyPr spcFirstLastPara="1" wrap="square" lIns="0" tIns="0" rIns="0" bIns="0" anchor="t" anchorCtr="0">
            <a:noAutofit/>
          </a:bodyPr>
          <a:lstStyle/>
          <a:p>
            <a:pPr marL="0" marR="0" lvl="0" indent="0" algn="l" rtl="0">
              <a:lnSpc>
                <a:spcPct val="124137"/>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Performance Evaluation</a:t>
            </a:r>
            <a:endParaRPr sz="1450" i="0" u="none" strike="noStrike" cap="none">
              <a:latin typeface="Helvetica Neue"/>
              <a:ea typeface="Helvetica Neue"/>
              <a:cs typeface="Helvetica Neue"/>
              <a:sym typeface="Helvetica Neue"/>
            </a:endParaRPr>
          </a:p>
        </p:txBody>
      </p:sp>
      <p:sp>
        <p:nvSpPr>
          <p:cNvPr id="229" name="Google Shape;229;p19"/>
          <p:cNvSpPr/>
          <p:nvPr/>
        </p:nvSpPr>
        <p:spPr>
          <a:xfrm>
            <a:off x="7311985" y="5646896"/>
            <a:ext cx="6524700" cy="471600"/>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rgbClr val="E0D6DE"/>
              </a:buClr>
              <a:buSzPts val="1150"/>
              <a:buFont typeface="Fira Sans"/>
              <a:buNone/>
            </a:pPr>
            <a:r>
              <a:rPr lang="en-US" sz="1150" i="0" u="none" strike="noStrike" cap="none">
                <a:solidFill>
                  <a:srgbClr val="E0D6DE"/>
                </a:solidFill>
                <a:latin typeface="Helvetica Neue"/>
                <a:ea typeface="Helvetica Neue"/>
                <a:cs typeface="Helvetica Neue"/>
                <a:sym typeface="Helvetica Neue"/>
              </a:rPr>
              <a:t>MoveNet regression scores match accuracy between expected and performed movements, providing real-time audiovisual feedback.</a:t>
            </a:r>
            <a:endParaRPr sz="1150" i="0" u="none" strike="noStrike" cap="none">
              <a:latin typeface="Helvetica Neue"/>
              <a:ea typeface="Helvetica Neue"/>
              <a:cs typeface="Helvetica Neue"/>
              <a:sym typeface="Helvetica Neue"/>
            </a:endParaRPr>
          </a:p>
        </p:txBody>
      </p:sp>
      <p:sp>
        <p:nvSpPr>
          <p:cNvPr id="230" name="Google Shape;230;p19"/>
          <p:cNvSpPr/>
          <p:nvPr/>
        </p:nvSpPr>
        <p:spPr>
          <a:xfrm>
            <a:off x="6280190" y="6431637"/>
            <a:ext cx="7556400" cy="861900"/>
          </a:xfrm>
          <a:prstGeom prst="roundRect">
            <a:avLst>
              <a:gd name="adj" fmla="val 2566"/>
            </a:avLst>
          </a:prstGeom>
          <a:solidFill>
            <a:srgbClr val="4D00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pic>
        <p:nvPicPr>
          <p:cNvPr id="231" name="Google Shape;231;p19" descr="preencoded.png"/>
          <p:cNvPicPr preferRelativeResize="0"/>
          <p:nvPr/>
        </p:nvPicPr>
        <p:blipFill rotWithShape="1">
          <a:blip r:embed="rId6">
            <a:alphaModFix/>
          </a:blip>
          <a:srcRect/>
          <a:stretch/>
        </p:blipFill>
        <p:spPr>
          <a:xfrm>
            <a:off x="6427589" y="6646783"/>
            <a:ext cx="184190" cy="147399"/>
          </a:xfrm>
          <a:prstGeom prst="rect">
            <a:avLst/>
          </a:prstGeom>
          <a:noFill/>
          <a:ln>
            <a:noFill/>
          </a:ln>
        </p:spPr>
      </p:pic>
      <p:sp>
        <p:nvSpPr>
          <p:cNvPr id="232" name="Google Shape;232;p19"/>
          <p:cNvSpPr/>
          <p:nvPr/>
        </p:nvSpPr>
        <p:spPr>
          <a:xfrm>
            <a:off x="6759178" y="6615827"/>
            <a:ext cx="6930000" cy="471600"/>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rgbClr val="FFFFFF"/>
              </a:buClr>
              <a:buSzPts val="1150"/>
              <a:buFont typeface="Fira Sans"/>
              <a:buNone/>
            </a:pPr>
            <a:r>
              <a:rPr lang="en-US" sz="1150" i="0" u="none" strike="noStrike" cap="none">
                <a:solidFill>
                  <a:srgbClr val="FFFFFF"/>
                </a:solidFill>
                <a:latin typeface="Helvetica Neue"/>
                <a:ea typeface="Helvetica Neue"/>
                <a:cs typeface="Helvetica Neue"/>
                <a:sym typeface="Helvetica Neue"/>
              </a:rPr>
              <a:t>System Architecture: OSC protocol enables seamless communication between Max/MSP (audio), TouchDesigner (visuals), and Python (ML models), creating a unified responsive environment.</a:t>
            </a:r>
            <a:endParaRPr sz="1150" i="0" u="none" strike="noStrike" cap="none">
              <a:latin typeface="Helvetica Neue"/>
              <a:ea typeface="Helvetica Neue"/>
              <a:cs typeface="Helvetica Neue"/>
              <a:sym typeface="Helvetica Neue"/>
            </a:endParaRPr>
          </a:p>
        </p:txBody>
      </p:sp>
      <p:sp>
        <p:nvSpPr>
          <p:cNvPr id="233" name="Google Shape;233;p19"/>
          <p:cNvSpPr/>
          <p:nvPr/>
        </p:nvSpPr>
        <p:spPr>
          <a:xfrm>
            <a:off x="12181425" y="7308100"/>
            <a:ext cx="2448900" cy="9216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4" name="Google Shape;234;p19"/>
          <p:cNvPicPr preferRelativeResize="0"/>
          <p:nvPr/>
        </p:nvPicPr>
        <p:blipFill rotWithShape="1">
          <a:blip r:embed="rId7">
            <a:alphaModFix/>
          </a:blip>
          <a:srcRect r="10128"/>
          <a:stretch/>
        </p:blipFill>
        <p:spPr>
          <a:xfrm>
            <a:off x="0" y="0"/>
            <a:ext cx="5975400" cy="8229600"/>
          </a:xfrm>
          <a:prstGeom prst="rect">
            <a:avLst/>
          </a:prstGeom>
          <a:noFill/>
          <a:ln>
            <a:noFill/>
          </a:ln>
        </p:spPr>
      </p:pic>
      <p:sp>
        <p:nvSpPr>
          <p:cNvPr id="235" name="Google Shape;235;p19"/>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5</a:t>
            </a:fld>
            <a:endParaRPr b="1">
              <a:solidFill>
                <a:schemeClr val="lt1"/>
              </a:solidFill>
              <a:latin typeface="Helvetica Neue"/>
              <a:ea typeface="Helvetica Neue"/>
              <a:cs typeface="Helvetica Neue"/>
              <a:sym typeface="Helvetica Neue"/>
            </a:endParaRPr>
          </a:p>
        </p:txBody>
      </p:sp>
      <p:sp>
        <p:nvSpPr>
          <p:cNvPr id="236" name="Google Shape;236;p19"/>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7"/>
          <p:cNvSpPr/>
          <p:nvPr/>
        </p:nvSpPr>
        <p:spPr>
          <a:xfrm>
            <a:off x="775227" y="609000"/>
            <a:ext cx="9050100" cy="8997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800"/>
              <a:buFont typeface="Fira Mono"/>
              <a:buNone/>
            </a:pPr>
            <a:r>
              <a:rPr lang="en-US" sz="2900" b="1" i="0" u="none" strike="noStrike" cap="none">
                <a:solidFill>
                  <a:srgbClr val="FBF3FA"/>
                </a:solidFill>
                <a:latin typeface="Helvetica Neue"/>
                <a:ea typeface="Helvetica Neue"/>
                <a:cs typeface="Helvetica Neue"/>
                <a:sym typeface="Helvetica Neue"/>
              </a:rPr>
              <a:t>User Journey: From Questionnaire to Courtship</a:t>
            </a:r>
            <a:endParaRPr sz="2900" b="1" i="0" u="none" strike="noStrike" cap="none">
              <a:latin typeface="Helvetica Neue"/>
              <a:ea typeface="Helvetica Neue"/>
              <a:cs typeface="Helvetica Neue"/>
              <a:sym typeface="Helvetica Neue"/>
            </a:endParaRPr>
          </a:p>
        </p:txBody>
      </p:sp>
      <p:sp>
        <p:nvSpPr>
          <p:cNvPr id="151" name="Google Shape;151;p17"/>
          <p:cNvSpPr/>
          <p:nvPr/>
        </p:nvSpPr>
        <p:spPr>
          <a:xfrm>
            <a:off x="2618477" y="1934573"/>
            <a:ext cx="2973300" cy="3162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547"/>
              <a:buFont typeface="Fira Mono"/>
              <a:buNone/>
            </a:pPr>
            <a:r>
              <a:rPr lang="en-US" sz="1546" i="0" u="none" strike="noStrike" cap="none">
                <a:solidFill>
                  <a:srgbClr val="E0D6DE"/>
                </a:solidFill>
                <a:latin typeface="Helvetica Neue"/>
                <a:ea typeface="Helvetica Neue"/>
                <a:cs typeface="Helvetica Neue"/>
                <a:sym typeface="Helvetica Neue"/>
              </a:rPr>
              <a:t>01</a:t>
            </a:r>
            <a:endParaRPr sz="1546" i="0" u="none" strike="noStrike" cap="none">
              <a:latin typeface="Helvetica Neue"/>
              <a:ea typeface="Helvetica Neue"/>
              <a:cs typeface="Helvetica Neue"/>
              <a:sym typeface="Helvetica Neue"/>
            </a:endParaRPr>
          </a:p>
        </p:txBody>
      </p:sp>
      <p:sp>
        <p:nvSpPr>
          <p:cNvPr id="152" name="Google Shape;152;p17"/>
          <p:cNvSpPr/>
          <p:nvPr/>
        </p:nvSpPr>
        <p:spPr>
          <a:xfrm>
            <a:off x="4862049" y="1966213"/>
            <a:ext cx="1783500" cy="2532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547"/>
              <a:buFont typeface="Fira Mono"/>
              <a:buNone/>
            </a:pPr>
            <a:r>
              <a:rPr lang="en-US" sz="1546" i="0" u="none" strike="noStrike" cap="none">
                <a:solidFill>
                  <a:srgbClr val="E0D6DE"/>
                </a:solidFill>
                <a:latin typeface="Helvetica Neue"/>
                <a:ea typeface="Helvetica Neue"/>
                <a:cs typeface="Helvetica Neue"/>
                <a:sym typeface="Helvetica Neue"/>
              </a:rPr>
              <a:t>02</a:t>
            </a:r>
            <a:endParaRPr sz="1546" i="0" u="none" strike="noStrike" cap="none">
              <a:latin typeface="Helvetica Neue"/>
              <a:ea typeface="Helvetica Neue"/>
              <a:cs typeface="Helvetica Neue"/>
              <a:sym typeface="Helvetica Neue"/>
            </a:endParaRPr>
          </a:p>
        </p:txBody>
      </p:sp>
      <p:sp>
        <p:nvSpPr>
          <p:cNvPr id="153" name="Google Shape;153;p17"/>
          <p:cNvSpPr/>
          <p:nvPr/>
        </p:nvSpPr>
        <p:spPr>
          <a:xfrm>
            <a:off x="3796927" y="5215798"/>
            <a:ext cx="1573800" cy="4824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547"/>
              <a:buFont typeface="Fira Mono"/>
              <a:buNone/>
            </a:pPr>
            <a:r>
              <a:rPr lang="en-US" sz="1546" i="0" u="none" strike="noStrike" cap="none">
                <a:solidFill>
                  <a:srgbClr val="E0D6DE"/>
                </a:solidFill>
                <a:latin typeface="Helvetica Neue"/>
                <a:ea typeface="Helvetica Neue"/>
                <a:cs typeface="Helvetica Neue"/>
                <a:sym typeface="Helvetica Neue"/>
              </a:rPr>
              <a:t>03</a:t>
            </a:r>
            <a:endParaRPr sz="1546" i="0" u="none" strike="noStrike" cap="none">
              <a:latin typeface="Helvetica Neue"/>
              <a:ea typeface="Helvetica Neue"/>
              <a:cs typeface="Helvetica Neue"/>
              <a:sym typeface="Helvetica Neue"/>
            </a:endParaRPr>
          </a:p>
        </p:txBody>
      </p:sp>
      <p:sp>
        <p:nvSpPr>
          <p:cNvPr id="154" name="Google Shape;154;p17"/>
          <p:cNvSpPr/>
          <p:nvPr/>
        </p:nvSpPr>
        <p:spPr>
          <a:xfrm>
            <a:off x="8576438" y="5215830"/>
            <a:ext cx="1573800" cy="253200"/>
          </a:xfrm>
          <a:prstGeom prst="rect">
            <a:avLst/>
          </a:prstGeom>
          <a:noFill/>
          <a:ln>
            <a:noFill/>
          </a:ln>
        </p:spPr>
        <p:txBody>
          <a:bodyPr spcFirstLastPara="1" wrap="square" lIns="0" tIns="0" rIns="0" bIns="0" anchor="t" anchorCtr="0">
            <a:noAutofit/>
          </a:bodyPr>
          <a:lstStyle/>
          <a:p>
            <a:pPr marL="0" marR="0" lvl="0" indent="0" algn="l" rtl="0">
              <a:lnSpc>
                <a:spcPct val="163636"/>
              </a:lnSpc>
              <a:spcBef>
                <a:spcPts val="0"/>
              </a:spcBef>
              <a:spcAft>
                <a:spcPts val="0"/>
              </a:spcAft>
              <a:buClr>
                <a:srgbClr val="E0D6DE"/>
              </a:buClr>
              <a:buSzPts val="1547"/>
              <a:buFont typeface="Fira Mono"/>
              <a:buNone/>
            </a:pPr>
            <a:r>
              <a:rPr lang="en-US" sz="1546" i="0" u="none" strike="noStrike" cap="none">
                <a:solidFill>
                  <a:srgbClr val="E0D6DE"/>
                </a:solidFill>
                <a:latin typeface="Helvetica Neue"/>
                <a:ea typeface="Helvetica Neue"/>
                <a:cs typeface="Helvetica Neue"/>
                <a:sym typeface="Helvetica Neue"/>
              </a:rPr>
              <a:t>04</a:t>
            </a:r>
            <a:endParaRPr sz="1546" i="0" u="none" strike="noStrike" cap="none">
              <a:latin typeface="Helvetica Neue"/>
              <a:ea typeface="Helvetica Neue"/>
              <a:cs typeface="Helvetica Neue"/>
              <a:sym typeface="Helvetica Neue"/>
            </a:endParaRPr>
          </a:p>
        </p:txBody>
      </p:sp>
      <p:sp>
        <p:nvSpPr>
          <p:cNvPr id="155" name="Google Shape;155;p17"/>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6" name="Google Shape;156;p17"/>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6</a:t>
            </a:fld>
            <a:endParaRPr b="1">
              <a:solidFill>
                <a:schemeClr val="lt1"/>
              </a:solidFill>
              <a:latin typeface="Helvetica Neue"/>
              <a:ea typeface="Helvetica Neue"/>
              <a:cs typeface="Helvetica Neue"/>
              <a:sym typeface="Helvetica Neue"/>
            </a:endParaRPr>
          </a:p>
        </p:txBody>
      </p:sp>
      <p:sp>
        <p:nvSpPr>
          <p:cNvPr id="157" name="Google Shape;157;p17"/>
          <p:cNvSpPr/>
          <p:nvPr/>
        </p:nvSpPr>
        <p:spPr>
          <a:xfrm>
            <a:off x="2618480" y="2427185"/>
            <a:ext cx="1854300" cy="635400"/>
          </a:xfrm>
          <a:prstGeom prst="rect">
            <a:avLst/>
          </a:prstGeom>
          <a:solidFill>
            <a:schemeClr val="bg2">
              <a:lumMod val="20000"/>
              <a:lumOff val="80000"/>
            </a:schemeClr>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dirty="0"/>
              <a:t>Questionnaire</a:t>
            </a:r>
            <a:endParaRPr sz="1968" dirty="0"/>
          </a:p>
        </p:txBody>
      </p:sp>
      <p:sp>
        <p:nvSpPr>
          <p:cNvPr id="158" name="Google Shape;158;p17"/>
          <p:cNvSpPr/>
          <p:nvPr/>
        </p:nvSpPr>
        <p:spPr>
          <a:xfrm>
            <a:off x="6825136" y="2427168"/>
            <a:ext cx="2580000" cy="635400"/>
          </a:xfrm>
          <a:prstGeom prst="rect">
            <a:avLst/>
          </a:prstGeom>
          <a:gradFill flip="none" rotWithShape="1">
            <a:gsLst>
              <a:gs pos="100000">
                <a:schemeClr val="accent4">
                  <a:lumMod val="20000"/>
                  <a:lumOff val="80000"/>
                </a:schemeClr>
              </a:gs>
              <a:gs pos="50000">
                <a:schemeClr val="bg2">
                  <a:lumMod val="20000"/>
                  <a:lumOff val="80000"/>
                  <a:shade val="67500"/>
                  <a:satMod val="115000"/>
                </a:schemeClr>
              </a:gs>
              <a:gs pos="0">
                <a:schemeClr val="bg2">
                  <a:lumMod val="20000"/>
                  <a:lumOff val="80000"/>
                  <a:shade val="100000"/>
                  <a:satMod val="115000"/>
                </a:schemeClr>
              </a:gs>
            </a:gsLst>
            <a:lin ang="0" scaled="1"/>
            <a:tileRect/>
          </a:gra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dirty="0"/>
              <a:t>Max/MSP Sound Algorithm</a:t>
            </a:r>
            <a:endParaRPr sz="1968" dirty="0"/>
          </a:p>
        </p:txBody>
      </p:sp>
      <p:sp>
        <p:nvSpPr>
          <p:cNvPr id="159" name="Google Shape;159;p17"/>
          <p:cNvSpPr/>
          <p:nvPr/>
        </p:nvSpPr>
        <p:spPr>
          <a:xfrm>
            <a:off x="9794624" y="2427185"/>
            <a:ext cx="2217300" cy="635400"/>
          </a:xfrm>
          <a:prstGeom prst="rect">
            <a:avLst/>
          </a:prstGeom>
          <a:solidFill>
            <a:srgbClr val="F9EECB"/>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a:t>MoveNet in TouchDesigner</a:t>
            </a:r>
            <a:endParaRPr sz="1968"/>
          </a:p>
        </p:txBody>
      </p:sp>
      <p:sp>
        <p:nvSpPr>
          <p:cNvPr id="160" name="Google Shape;160;p17"/>
          <p:cNvSpPr/>
          <p:nvPr/>
        </p:nvSpPr>
        <p:spPr>
          <a:xfrm>
            <a:off x="4862055" y="2586617"/>
            <a:ext cx="1573800" cy="316200"/>
          </a:xfrm>
          <a:prstGeom prst="rect">
            <a:avLst/>
          </a:prstGeom>
          <a:solidFill>
            <a:schemeClr val="bg2">
              <a:lumMod val="20000"/>
              <a:lumOff val="80000"/>
            </a:schemeClr>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a:t>Wekinator</a:t>
            </a:r>
            <a:endParaRPr sz="1968"/>
          </a:p>
        </p:txBody>
      </p:sp>
      <p:cxnSp>
        <p:nvCxnSpPr>
          <p:cNvPr id="161" name="Google Shape;161;p17"/>
          <p:cNvCxnSpPr>
            <a:stCxn id="160" idx="3"/>
            <a:endCxn id="158" idx="1"/>
          </p:cNvCxnSpPr>
          <p:nvPr/>
        </p:nvCxnSpPr>
        <p:spPr>
          <a:xfrm>
            <a:off x="6435855" y="2744717"/>
            <a:ext cx="389400" cy="300"/>
          </a:xfrm>
          <a:prstGeom prst="straightConnector1">
            <a:avLst/>
          </a:prstGeom>
          <a:noFill/>
          <a:ln w="13400" cap="flat" cmpd="sng">
            <a:solidFill>
              <a:schemeClr val="dk2"/>
            </a:solidFill>
            <a:prstDash val="solid"/>
            <a:round/>
            <a:headEnd type="none" w="med" len="med"/>
            <a:tailEnd type="none" w="med" len="med"/>
          </a:ln>
        </p:spPr>
      </p:cxnSp>
      <p:cxnSp>
        <p:nvCxnSpPr>
          <p:cNvPr id="162" name="Google Shape;162;p17"/>
          <p:cNvCxnSpPr>
            <a:stCxn id="157" idx="3"/>
            <a:endCxn id="160" idx="1"/>
          </p:cNvCxnSpPr>
          <p:nvPr/>
        </p:nvCxnSpPr>
        <p:spPr>
          <a:xfrm rot="10800000" flipH="1">
            <a:off x="4472780" y="2744585"/>
            <a:ext cx="389400" cy="300"/>
          </a:xfrm>
          <a:prstGeom prst="straightConnector1">
            <a:avLst/>
          </a:prstGeom>
          <a:noFill/>
          <a:ln w="13400" cap="flat" cmpd="sng">
            <a:solidFill>
              <a:schemeClr val="dk2"/>
            </a:solidFill>
            <a:prstDash val="solid"/>
            <a:round/>
            <a:headEnd type="none" w="med" len="med"/>
            <a:tailEnd type="none" w="med" len="med"/>
          </a:ln>
        </p:spPr>
      </p:cxnSp>
      <p:cxnSp>
        <p:nvCxnSpPr>
          <p:cNvPr id="163" name="Google Shape;163;p17"/>
          <p:cNvCxnSpPr/>
          <p:nvPr/>
        </p:nvCxnSpPr>
        <p:spPr>
          <a:xfrm>
            <a:off x="9405270" y="2744790"/>
            <a:ext cx="389400" cy="0"/>
          </a:xfrm>
          <a:prstGeom prst="straightConnector1">
            <a:avLst/>
          </a:prstGeom>
          <a:noFill/>
          <a:ln w="13400" cap="flat" cmpd="sng">
            <a:solidFill>
              <a:schemeClr val="dk2"/>
            </a:solidFill>
            <a:prstDash val="solid"/>
            <a:round/>
            <a:headEnd type="none" w="med" len="med"/>
            <a:tailEnd type="none" w="med" len="med"/>
          </a:ln>
        </p:spPr>
      </p:cxnSp>
      <p:sp>
        <p:nvSpPr>
          <p:cNvPr id="164" name="Google Shape;164;p17"/>
          <p:cNvSpPr/>
          <p:nvPr/>
        </p:nvSpPr>
        <p:spPr>
          <a:xfrm>
            <a:off x="5969660" y="5791514"/>
            <a:ext cx="2217300" cy="635400"/>
          </a:xfrm>
          <a:prstGeom prst="rect">
            <a:avLst/>
          </a:prstGeom>
          <a:solidFill>
            <a:schemeClr val="accent6">
              <a:lumMod val="20000"/>
              <a:lumOff val="80000"/>
            </a:schemeClr>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a:t>MoveNet in TouchDesigner</a:t>
            </a:r>
            <a:endParaRPr sz="1968"/>
          </a:p>
        </p:txBody>
      </p:sp>
      <p:sp>
        <p:nvSpPr>
          <p:cNvPr id="165" name="Google Shape;165;p17"/>
          <p:cNvSpPr/>
          <p:nvPr/>
        </p:nvSpPr>
        <p:spPr>
          <a:xfrm>
            <a:off x="8576438" y="5950952"/>
            <a:ext cx="1783500" cy="316200"/>
          </a:xfrm>
          <a:prstGeom prst="rect">
            <a:avLst/>
          </a:prstGeom>
          <a:solidFill>
            <a:schemeClr val="lt2"/>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a:t>Feedback</a:t>
            </a:r>
            <a:endParaRPr sz="1968"/>
          </a:p>
        </p:txBody>
      </p:sp>
      <p:cxnSp>
        <p:nvCxnSpPr>
          <p:cNvPr id="166" name="Google Shape;166;p17"/>
          <p:cNvCxnSpPr/>
          <p:nvPr/>
        </p:nvCxnSpPr>
        <p:spPr>
          <a:xfrm>
            <a:off x="8187084" y="6109118"/>
            <a:ext cx="389400" cy="0"/>
          </a:xfrm>
          <a:prstGeom prst="straightConnector1">
            <a:avLst/>
          </a:prstGeom>
          <a:noFill/>
          <a:ln w="13400" cap="flat" cmpd="sng">
            <a:solidFill>
              <a:schemeClr val="dk2"/>
            </a:solidFill>
            <a:prstDash val="solid"/>
            <a:round/>
            <a:headEnd type="none" w="med" len="med"/>
            <a:tailEnd type="none" w="med" len="med"/>
          </a:ln>
        </p:spPr>
      </p:cxnSp>
      <p:sp>
        <p:nvSpPr>
          <p:cNvPr id="167" name="Google Shape;167;p17"/>
          <p:cNvSpPr/>
          <p:nvPr/>
        </p:nvSpPr>
        <p:spPr>
          <a:xfrm>
            <a:off x="2618477" y="3238675"/>
            <a:ext cx="1854300" cy="482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10 questions, 4 options each</a:t>
            </a:r>
            <a:endParaRPr sz="1546">
              <a:solidFill>
                <a:srgbClr val="E0D6D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40 input values</a:t>
            </a:r>
            <a:endParaRPr sz="1546">
              <a:solidFill>
                <a:srgbClr val="E0D6DE"/>
              </a:solidFill>
              <a:latin typeface="Helvetica Neue"/>
              <a:ea typeface="Helvetica Neue"/>
              <a:cs typeface="Helvetica Neue"/>
              <a:sym typeface="Helvetica Neue"/>
            </a:endParaRPr>
          </a:p>
        </p:txBody>
      </p:sp>
      <p:sp>
        <p:nvSpPr>
          <p:cNvPr id="168" name="Google Shape;168;p17"/>
          <p:cNvSpPr/>
          <p:nvPr/>
        </p:nvSpPr>
        <p:spPr>
          <a:xfrm>
            <a:off x="6825100" y="3238684"/>
            <a:ext cx="2724900" cy="88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10 sound components, 4 options each</a:t>
            </a:r>
            <a:endParaRPr sz="1546">
              <a:solidFill>
                <a:srgbClr val="E0D6D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40 output values</a:t>
            </a:r>
            <a:endParaRPr sz="1546">
              <a:solidFill>
                <a:srgbClr val="E0D6DE"/>
              </a:solidFill>
              <a:latin typeface="Helvetica Neue"/>
              <a:ea typeface="Helvetica Neue"/>
              <a:cs typeface="Helvetica Neue"/>
              <a:sym typeface="Helvetica Neue"/>
            </a:endParaRPr>
          </a:p>
        </p:txBody>
      </p:sp>
      <p:sp>
        <p:nvSpPr>
          <p:cNvPr id="169" name="Google Shape;169;p17"/>
          <p:cNvSpPr/>
          <p:nvPr/>
        </p:nvSpPr>
        <p:spPr>
          <a:xfrm>
            <a:off x="9794624" y="3238684"/>
            <a:ext cx="2217300" cy="635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10 poses, 10 in each sequence, 6 archetypes</a:t>
            </a:r>
            <a:endParaRPr sz="1546">
              <a:solidFill>
                <a:srgbClr val="E0D6DE"/>
              </a:solidFill>
              <a:latin typeface="Helvetica Neue"/>
              <a:ea typeface="Helvetica Neue"/>
              <a:cs typeface="Helvetica Neue"/>
              <a:sym typeface="Helvetica Neue"/>
            </a:endParaRPr>
          </a:p>
        </p:txBody>
      </p:sp>
      <p:sp>
        <p:nvSpPr>
          <p:cNvPr id="170" name="Google Shape;170;p17"/>
          <p:cNvSpPr/>
          <p:nvPr/>
        </p:nvSpPr>
        <p:spPr>
          <a:xfrm>
            <a:off x="5969660" y="6603030"/>
            <a:ext cx="2217300" cy="635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 output (accuracy %)</a:t>
            </a:r>
            <a:endParaRPr sz="1546">
              <a:solidFill>
                <a:srgbClr val="E0D6D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IML</a:t>
            </a:r>
            <a:endParaRPr sz="1546">
              <a:solidFill>
                <a:srgbClr val="E0D6DE"/>
              </a:solidFill>
              <a:latin typeface="Helvetica Neue"/>
              <a:ea typeface="Helvetica Neue"/>
              <a:cs typeface="Helvetica Neue"/>
              <a:sym typeface="Helvetica Neue"/>
            </a:endParaRPr>
          </a:p>
        </p:txBody>
      </p:sp>
      <p:sp>
        <p:nvSpPr>
          <p:cNvPr id="171" name="Google Shape;171;p17"/>
          <p:cNvSpPr/>
          <p:nvPr/>
        </p:nvSpPr>
        <p:spPr>
          <a:xfrm>
            <a:off x="5591727" y="1427751"/>
            <a:ext cx="2973300" cy="316200"/>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PERSONALIZATION</a:t>
            </a:r>
            <a:endParaRPr sz="1546" i="0" u="none" strike="noStrike" cap="none">
              <a:latin typeface="Helvetica Neue"/>
              <a:ea typeface="Helvetica Neue"/>
              <a:cs typeface="Helvetica Neue"/>
              <a:sym typeface="Helvetica Neue"/>
            </a:endParaRPr>
          </a:p>
        </p:txBody>
      </p:sp>
      <p:sp>
        <p:nvSpPr>
          <p:cNvPr id="172" name="Google Shape;172;p17"/>
          <p:cNvSpPr/>
          <p:nvPr/>
        </p:nvSpPr>
        <p:spPr>
          <a:xfrm>
            <a:off x="3796911" y="5827384"/>
            <a:ext cx="1783500" cy="563700"/>
          </a:xfrm>
          <a:prstGeom prst="rect">
            <a:avLst/>
          </a:prstGeom>
          <a:solidFill>
            <a:schemeClr val="accent6">
              <a:lumMod val="20000"/>
              <a:lumOff val="80000"/>
            </a:schemeClr>
          </a:solidFill>
          <a:ln w="13400" cap="flat" cmpd="sng">
            <a:solidFill>
              <a:schemeClr val="dk2"/>
            </a:solidFill>
            <a:prstDash val="solid"/>
            <a:round/>
            <a:headEnd type="none" w="sm" len="sm"/>
            <a:tailEnd type="none" w="sm" len="sm"/>
          </a:ln>
        </p:spPr>
        <p:txBody>
          <a:bodyPr spcFirstLastPara="1" wrap="square" lIns="128525" tIns="128525" rIns="128525" bIns="128525" anchor="ctr" anchorCtr="0">
            <a:noAutofit/>
          </a:bodyPr>
          <a:lstStyle/>
          <a:p>
            <a:pPr marL="0" lvl="0" indent="0" algn="ctr" rtl="0">
              <a:spcBef>
                <a:spcPts val="0"/>
              </a:spcBef>
              <a:spcAft>
                <a:spcPts val="0"/>
              </a:spcAft>
              <a:buNone/>
            </a:pPr>
            <a:r>
              <a:rPr lang="en-US" sz="1968" dirty="0"/>
              <a:t>User performance</a:t>
            </a:r>
            <a:endParaRPr sz="1968" dirty="0"/>
          </a:p>
        </p:txBody>
      </p:sp>
      <p:cxnSp>
        <p:nvCxnSpPr>
          <p:cNvPr id="173" name="Google Shape;173;p17"/>
          <p:cNvCxnSpPr/>
          <p:nvPr/>
        </p:nvCxnSpPr>
        <p:spPr>
          <a:xfrm>
            <a:off x="5580306" y="6109136"/>
            <a:ext cx="389400" cy="0"/>
          </a:xfrm>
          <a:prstGeom prst="straightConnector1">
            <a:avLst/>
          </a:prstGeom>
          <a:noFill/>
          <a:ln w="13400" cap="flat" cmpd="sng">
            <a:solidFill>
              <a:schemeClr val="dk2"/>
            </a:solidFill>
            <a:prstDash val="solid"/>
            <a:round/>
            <a:headEnd type="none" w="med" len="med"/>
            <a:tailEnd type="none" w="med" len="med"/>
          </a:ln>
        </p:spPr>
      </p:cxnSp>
      <p:sp>
        <p:nvSpPr>
          <p:cNvPr id="174" name="Google Shape;174;p17"/>
          <p:cNvSpPr/>
          <p:nvPr/>
        </p:nvSpPr>
        <p:spPr>
          <a:xfrm>
            <a:off x="3796911" y="6519937"/>
            <a:ext cx="1854300" cy="885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10 body trackers</a:t>
            </a:r>
            <a:endParaRPr sz="1546">
              <a:solidFill>
                <a:srgbClr val="E0D6D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10 inputs</a:t>
            </a:r>
            <a:endParaRPr sz="1546">
              <a:solidFill>
                <a:srgbClr val="E0D6DE"/>
              </a:solidFill>
              <a:latin typeface="Helvetica Neue"/>
              <a:ea typeface="Helvetica Neue"/>
              <a:cs typeface="Helvetica Neue"/>
              <a:sym typeface="Helvetica Neue"/>
            </a:endParaRPr>
          </a:p>
        </p:txBody>
      </p:sp>
      <p:sp>
        <p:nvSpPr>
          <p:cNvPr id="175" name="Google Shape;175;p17"/>
          <p:cNvSpPr/>
          <p:nvPr/>
        </p:nvSpPr>
        <p:spPr>
          <a:xfrm>
            <a:off x="5591727" y="4598194"/>
            <a:ext cx="2973300" cy="316200"/>
          </a:xfrm>
          <a:prstGeom prst="rect">
            <a:avLst/>
          </a:prstGeom>
          <a:noFill/>
          <a:ln>
            <a:noFill/>
          </a:ln>
        </p:spPr>
        <p:txBody>
          <a:bodyPr spcFirstLastPara="1" wrap="square" lIns="0" tIns="0" rIns="0" bIns="0" anchor="t" anchorCtr="0">
            <a:noAutofit/>
          </a:bodyPr>
          <a:lstStyle/>
          <a:p>
            <a:pPr marL="0" marR="0" lvl="0" indent="0" algn="ctr" rtl="0">
              <a:lnSpc>
                <a:spcPct val="163636"/>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PERFORMANCE</a:t>
            </a:r>
            <a:endParaRPr sz="1546" i="0" u="none" strike="noStrike" cap="none">
              <a:latin typeface="Helvetica Neue"/>
              <a:ea typeface="Helvetica Neue"/>
              <a:cs typeface="Helvetica Neue"/>
              <a:sym typeface="Helvetica Neue"/>
            </a:endParaRPr>
          </a:p>
        </p:txBody>
      </p:sp>
      <p:sp>
        <p:nvSpPr>
          <p:cNvPr id="176" name="Google Shape;176;p17"/>
          <p:cNvSpPr/>
          <p:nvPr/>
        </p:nvSpPr>
        <p:spPr>
          <a:xfrm>
            <a:off x="8576438" y="6560253"/>
            <a:ext cx="2217300" cy="1039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Audio feedback (3 components)</a:t>
            </a:r>
            <a:endParaRPr sz="1546">
              <a:solidFill>
                <a:srgbClr val="E0D6D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E0D6DE"/>
              </a:buClr>
              <a:buSzPts val="1547"/>
              <a:buFont typeface="Fira Mono"/>
              <a:buNone/>
            </a:pPr>
            <a:r>
              <a:rPr lang="en-US" sz="1546">
                <a:solidFill>
                  <a:srgbClr val="E0D6DE"/>
                </a:solidFill>
                <a:latin typeface="Helvetica Neue"/>
                <a:ea typeface="Helvetica Neue"/>
                <a:cs typeface="Helvetica Neue"/>
                <a:sym typeface="Helvetica Neue"/>
              </a:rPr>
              <a:t>Visual feedback (2 components)</a:t>
            </a:r>
            <a:endParaRPr sz="1546">
              <a:solidFill>
                <a:srgbClr val="E0D6DE"/>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p:nvPr/>
        </p:nvSpPr>
        <p:spPr>
          <a:xfrm>
            <a:off x="793790" y="769620"/>
            <a:ext cx="5511300" cy="637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4000"/>
              <a:buFont typeface="Fira Mono"/>
              <a:buNone/>
            </a:pPr>
            <a:r>
              <a:rPr lang="en-US" sz="4000" b="1" i="0" u="none" strike="noStrike" cap="none">
                <a:solidFill>
                  <a:srgbClr val="FBF3FA"/>
                </a:solidFill>
                <a:latin typeface="Helvetica Neue"/>
                <a:ea typeface="Helvetica Neue"/>
                <a:cs typeface="Helvetica Neue"/>
                <a:sym typeface="Helvetica Neue"/>
              </a:rPr>
              <a:t>Project Objectives</a:t>
            </a:r>
            <a:endParaRPr sz="4000" b="1" i="0" u="none" strike="noStrike" cap="none">
              <a:latin typeface="Helvetica Neue"/>
              <a:ea typeface="Helvetica Neue"/>
              <a:cs typeface="Helvetica Neue"/>
              <a:sym typeface="Helvetica Neue"/>
            </a:endParaRPr>
          </a:p>
        </p:txBody>
      </p:sp>
      <p:sp>
        <p:nvSpPr>
          <p:cNvPr id="183" name="Google Shape;183;p18"/>
          <p:cNvSpPr/>
          <p:nvPr/>
        </p:nvSpPr>
        <p:spPr>
          <a:xfrm>
            <a:off x="793790" y="1917740"/>
            <a:ext cx="3062100" cy="382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400"/>
              <a:buFont typeface="Fira Mono"/>
              <a:buNone/>
            </a:pPr>
            <a:r>
              <a:rPr lang="en-US" sz="2400" i="0" u="none" strike="noStrike" cap="none">
                <a:solidFill>
                  <a:srgbClr val="FBF3FA"/>
                </a:solidFill>
                <a:latin typeface="Helvetica Neue"/>
                <a:ea typeface="Helvetica Neue"/>
                <a:cs typeface="Helvetica Neue"/>
                <a:sym typeface="Helvetica Neue"/>
              </a:rPr>
              <a:t>Main Objectives</a:t>
            </a:r>
            <a:endParaRPr sz="2400" i="0" u="none" strike="noStrike" cap="none">
              <a:latin typeface="Helvetica Neue"/>
              <a:ea typeface="Helvetica Neue"/>
              <a:cs typeface="Helvetica Neue"/>
              <a:sym typeface="Helvetica Neue"/>
            </a:endParaRPr>
          </a:p>
        </p:txBody>
      </p:sp>
      <p:sp>
        <p:nvSpPr>
          <p:cNvPr id="184" name="Google Shape;184;p18"/>
          <p:cNvSpPr/>
          <p:nvPr/>
        </p:nvSpPr>
        <p:spPr>
          <a:xfrm>
            <a:off x="793790" y="2504599"/>
            <a:ext cx="62724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AutoNum type="arabicPeriod"/>
            </a:pPr>
            <a:r>
              <a:rPr lang="en-US" sz="1600" i="0" u="none" strike="noStrike" cap="none">
                <a:solidFill>
                  <a:srgbClr val="E0D6DE"/>
                </a:solidFill>
                <a:latin typeface="Helvetica Neue"/>
                <a:ea typeface="Helvetica Neue"/>
                <a:cs typeface="Helvetica Neue"/>
                <a:sym typeface="Helvetica Neue"/>
              </a:rPr>
              <a:t>Connect self-identification, bodily expression, and social performance in a unified interactive system.</a:t>
            </a:r>
            <a:endParaRPr sz="1600" i="0" u="none" strike="noStrike" cap="none">
              <a:latin typeface="Helvetica Neue"/>
              <a:ea typeface="Helvetica Neue"/>
              <a:cs typeface="Helvetica Neue"/>
              <a:sym typeface="Helvetica Neue"/>
            </a:endParaRPr>
          </a:p>
        </p:txBody>
      </p:sp>
      <p:sp>
        <p:nvSpPr>
          <p:cNvPr id="185" name="Google Shape;185;p18"/>
          <p:cNvSpPr/>
          <p:nvPr/>
        </p:nvSpPr>
        <p:spPr>
          <a:xfrm>
            <a:off x="793790" y="3229451"/>
            <a:ext cx="62724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AutoNum type="arabicPeriod" startAt="2"/>
            </a:pPr>
            <a:r>
              <a:rPr lang="en-US" sz="1600" i="0" u="none" strike="noStrike" cap="none">
                <a:solidFill>
                  <a:srgbClr val="E0D6DE"/>
                </a:solidFill>
                <a:latin typeface="Helvetica Neue"/>
                <a:ea typeface="Helvetica Neue"/>
                <a:cs typeface="Helvetica Neue"/>
                <a:sym typeface="Helvetica Neue"/>
              </a:rPr>
              <a:t>Translate digital dating rituals into physical gestures that expose algorithmic logic.</a:t>
            </a:r>
            <a:endParaRPr sz="1600" i="0" u="none" strike="noStrike" cap="none">
              <a:latin typeface="Helvetica Neue"/>
              <a:ea typeface="Helvetica Neue"/>
              <a:cs typeface="Helvetica Neue"/>
              <a:sym typeface="Helvetica Neue"/>
            </a:endParaRPr>
          </a:p>
        </p:txBody>
      </p:sp>
      <p:sp>
        <p:nvSpPr>
          <p:cNvPr id="186" name="Google Shape;186;p18"/>
          <p:cNvSpPr/>
          <p:nvPr/>
        </p:nvSpPr>
        <p:spPr>
          <a:xfrm>
            <a:off x="793790" y="3954304"/>
            <a:ext cx="62724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AutoNum type="arabicPeriod" startAt="3"/>
            </a:pPr>
            <a:r>
              <a:rPr lang="en-US" sz="1600" i="0" u="none" strike="noStrike" cap="none">
                <a:solidFill>
                  <a:srgbClr val="E0D6DE"/>
                </a:solidFill>
                <a:latin typeface="Helvetica Neue"/>
                <a:ea typeface="Helvetica Neue"/>
                <a:cs typeface="Helvetica Neue"/>
                <a:sym typeface="Helvetica Neue"/>
              </a:rPr>
              <a:t>Use humor and exaggeration to critique algorithmic intimacy and performative identity.</a:t>
            </a:r>
            <a:endParaRPr sz="1600" i="0" u="none" strike="noStrike" cap="none">
              <a:latin typeface="Helvetica Neue"/>
              <a:ea typeface="Helvetica Neue"/>
              <a:cs typeface="Helvetica Neue"/>
              <a:sym typeface="Helvetica Neue"/>
            </a:endParaRPr>
          </a:p>
        </p:txBody>
      </p:sp>
      <p:sp>
        <p:nvSpPr>
          <p:cNvPr id="187" name="Google Shape;187;p18"/>
          <p:cNvSpPr/>
          <p:nvPr/>
        </p:nvSpPr>
        <p:spPr>
          <a:xfrm>
            <a:off x="7571780" y="1917740"/>
            <a:ext cx="3062100" cy="382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400"/>
              <a:buFont typeface="Fira Mono"/>
              <a:buNone/>
            </a:pPr>
            <a:r>
              <a:rPr lang="en-US" sz="2400" i="0" u="none" strike="noStrike" cap="none">
                <a:solidFill>
                  <a:srgbClr val="FBF3FA"/>
                </a:solidFill>
                <a:latin typeface="Helvetica Neue"/>
                <a:ea typeface="Helvetica Neue"/>
                <a:cs typeface="Helvetica Neue"/>
                <a:sym typeface="Helvetica Neue"/>
              </a:rPr>
              <a:t>Sub-Goals</a:t>
            </a:r>
            <a:endParaRPr sz="2400" i="0" u="none" strike="noStrike" cap="none">
              <a:latin typeface="Helvetica Neue"/>
              <a:ea typeface="Helvetica Neue"/>
              <a:cs typeface="Helvetica Neue"/>
              <a:sym typeface="Helvetica Neue"/>
            </a:endParaRPr>
          </a:p>
        </p:txBody>
      </p:sp>
      <p:sp>
        <p:nvSpPr>
          <p:cNvPr id="188" name="Google Shape;188;p18"/>
          <p:cNvSpPr/>
          <p:nvPr/>
        </p:nvSpPr>
        <p:spPr>
          <a:xfrm>
            <a:off x="7571780" y="2504599"/>
            <a:ext cx="62724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Build robust user profiling via satirical questionnaire</a:t>
            </a:r>
            <a:endParaRPr sz="1600" i="0" u="none" strike="noStrike" cap="none">
              <a:latin typeface="Helvetica Neue"/>
              <a:ea typeface="Helvetica Neue"/>
              <a:cs typeface="Helvetica Neue"/>
              <a:sym typeface="Helvetica Neue"/>
            </a:endParaRPr>
          </a:p>
        </p:txBody>
      </p:sp>
      <p:sp>
        <p:nvSpPr>
          <p:cNvPr id="189" name="Google Shape;189;p18"/>
          <p:cNvSpPr/>
          <p:nvPr/>
        </p:nvSpPr>
        <p:spPr>
          <a:xfrm>
            <a:off x="7571780" y="2902744"/>
            <a:ext cx="62724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Generate dynamic call-dance archetypes</a:t>
            </a:r>
            <a:endParaRPr sz="1600" i="0" u="none" strike="noStrike" cap="none">
              <a:latin typeface="Helvetica Neue"/>
              <a:ea typeface="Helvetica Neue"/>
              <a:cs typeface="Helvetica Neue"/>
              <a:sym typeface="Helvetica Neue"/>
            </a:endParaRPr>
          </a:p>
        </p:txBody>
      </p:sp>
      <p:sp>
        <p:nvSpPr>
          <p:cNvPr id="190" name="Google Shape;190;p18"/>
          <p:cNvSpPr/>
          <p:nvPr/>
        </p:nvSpPr>
        <p:spPr>
          <a:xfrm>
            <a:off x="7571780" y="3300889"/>
            <a:ext cx="62724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Design immersive app-like visual interface</a:t>
            </a:r>
            <a:endParaRPr sz="1600" i="0" u="none" strike="noStrike" cap="none">
              <a:latin typeface="Helvetica Neue"/>
              <a:ea typeface="Helvetica Neue"/>
              <a:cs typeface="Helvetica Neue"/>
              <a:sym typeface="Helvetica Neue"/>
            </a:endParaRPr>
          </a:p>
        </p:txBody>
      </p:sp>
      <p:sp>
        <p:nvSpPr>
          <p:cNvPr id="191" name="Google Shape;191;p18"/>
          <p:cNvSpPr/>
          <p:nvPr/>
        </p:nvSpPr>
        <p:spPr>
          <a:xfrm>
            <a:off x="7571780" y="3699034"/>
            <a:ext cx="62724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Implement real-time feedback for performance success</a:t>
            </a:r>
            <a:endParaRPr sz="1600" i="0" u="none" strike="noStrike" cap="none">
              <a:latin typeface="Helvetica Neue"/>
              <a:ea typeface="Helvetica Neue"/>
              <a:cs typeface="Helvetica Neue"/>
              <a:sym typeface="Helvetica Neue"/>
            </a:endParaRPr>
          </a:p>
        </p:txBody>
      </p:sp>
      <p:sp>
        <p:nvSpPr>
          <p:cNvPr id="192" name="Google Shape;192;p18"/>
          <p:cNvSpPr/>
          <p:nvPr/>
        </p:nvSpPr>
        <p:spPr>
          <a:xfrm>
            <a:off x="793790" y="5010704"/>
            <a:ext cx="13042800" cy="33000"/>
          </a:xfrm>
          <a:prstGeom prst="rect">
            <a:avLst/>
          </a:prstGeom>
          <a:solidFill>
            <a:srgbClr val="E0D6DE">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3" name="Google Shape;193;p18" descr="preencoded.png"/>
          <p:cNvPicPr preferRelativeResize="0"/>
          <p:nvPr/>
        </p:nvPicPr>
        <p:blipFill rotWithShape="1">
          <a:blip r:embed="rId3">
            <a:alphaModFix/>
          </a:blip>
          <a:srcRect/>
          <a:stretch/>
        </p:blipFill>
        <p:spPr>
          <a:xfrm>
            <a:off x="793790" y="5273278"/>
            <a:ext cx="510302" cy="510302"/>
          </a:xfrm>
          <a:prstGeom prst="rect">
            <a:avLst/>
          </a:prstGeom>
          <a:noFill/>
          <a:ln>
            <a:noFill/>
          </a:ln>
        </p:spPr>
      </p:pic>
      <p:sp>
        <p:nvSpPr>
          <p:cNvPr id="194" name="Google Shape;194;p18"/>
          <p:cNvSpPr/>
          <p:nvPr/>
        </p:nvSpPr>
        <p:spPr>
          <a:xfrm>
            <a:off x="1559243" y="5394484"/>
            <a:ext cx="25518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Body</a:t>
            </a:r>
            <a:endParaRPr sz="2000" i="0" u="none" strike="noStrike" cap="none">
              <a:latin typeface="Helvetica Neue"/>
              <a:ea typeface="Helvetica Neue"/>
              <a:cs typeface="Helvetica Neue"/>
              <a:sym typeface="Helvetica Neue"/>
            </a:endParaRPr>
          </a:p>
        </p:txBody>
      </p:sp>
      <p:sp>
        <p:nvSpPr>
          <p:cNvPr id="195" name="Google Shape;195;p18"/>
          <p:cNvSpPr/>
          <p:nvPr/>
        </p:nvSpPr>
        <p:spPr>
          <a:xfrm>
            <a:off x="1559243" y="5835729"/>
            <a:ext cx="5628300" cy="3267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Physical expression</a:t>
            </a:r>
            <a:endParaRPr sz="1600" i="0" u="none" strike="noStrike" cap="none">
              <a:latin typeface="Helvetica Neue"/>
              <a:ea typeface="Helvetica Neue"/>
              <a:cs typeface="Helvetica Neue"/>
              <a:sym typeface="Helvetica Neue"/>
            </a:endParaRPr>
          </a:p>
        </p:txBody>
      </p:sp>
      <p:pic>
        <p:nvPicPr>
          <p:cNvPr id="196" name="Google Shape;196;p18" descr="preencoded.png"/>
          <p:cNvPicPr preferRelativeResize="0"/>
          <p:nvPr/>
        </p:nvPicPr>
        <p:blipFill rotWithShape="1">
          <a:blip r:embed="rId4">
            <a:alphaModFix/>
          </a:blip>
          <a:srcRect/>
          <a:stretch/>
        </p:blipFill>
        <p:spPr>
          <a:xfrm>
            <a:off x="7442716" y="5273278"/>
            <a:ext cx="510302" cy="510302"/>
          </a:xfrm>
          <a:prstGeom prst="rect">
            <a:avLst/>
          </a:prstGeom>
          <a:noFill/>
          <a:ln>
            <a:noFill/>
          </a:ln>
        </p:spPr>
      </p:pic>
      <p:sp>
        <p:nvSpPr>
          <p:cNvPr id="197" name="Google Shape;197;p18"/>
          <p:cNvSpPr/>
          <p:nvPr/>
        </p:nvSpPr>
        <p:spPr>
          <a:xfrm>
            <a:off x="8208169" y="5394484"/>
            <a:ext cx="25518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Sound</a:t>
            </a:r>
            <a:endParaRPr sz="2000" i="0" u="none" strike="noStrike" cap="none">
              <a:latin typeface="Helvetica Neue"/>
              <a:ea typeface="Helvetica Neue"/>
              <a:cs typeface="Helvetica Neue"/>
              <a:sym typeface="Helvetica Neue"/>
            </a:endParaRPr>
          </a:p>
        </p:txBody>
      </p:sp>
      <p:sp>
        <p:nvSpPr>
          <p:cNvPr id="198" name="Google Shape;198;p18"/>
          <p:cNvSpPr/>
          <p:nvPr/>
        </p:nvSpPr>
        <p:spPr>
          <a:xfrm>
            <a:off x="8208169" y="5835729"/>
            <a:ext cx="5628300" cy="3267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Audio generation</a:t>
            </a:r>
            <a:endParaRPr sz="1600" i="0" u="none" strike="noStrike" cap="none">
              <a:latin typeface="Helvetica Neue"/>
              <a:ea typeface="Helvetica Neue"/>
              <a:cs typeface="Helvetica Neue"/>
              <a:sym typeface="Helvetica Neue"/>
            </a:endParaRPr>
          </a:p>
        </p:txBody>
      </p:sp>
      <p:pic>
        <p:nvPicPr>
          <p:cNvPr id="199" name="Google Shape;199;p18" descr="preencoded.png"/>
          <p:cNvPicPr preferRelativeResize="0"/>
          <p:nvPr/>
        </p:nvPicPr>
        <p:blipFill rotWithShape="1">
          <a:blip r:embed="rId5">
            <a:alphaModFix/>
          </a:blip>
          <a:srcRect/>
          <a:stretch/>
        </p:blipFill>
        <p:spPr>
          <a:xfrm>
            <a:off x="793790" y="6570702"/>
            <a:ext cx="510302" cy="510302"/>
          </a:xfrm>
          <a:prstGeom prst="rect">
            <a:avLst/>
          </a:prstGeom>
          <a:noFill/>
          <a:ln>
            <a:noFill/>
          </a:ln>
        </p:spPr>
      </p:pic>
      <p:sp>
        <p:nvSpPr>
          <p:cNvPr id="200" name="Google Shape;200;p18"/>
          <p:cNvSpPr/>
          <p:nvPr/>
        </p:nvSpPr>
        <p:spPr>
          <a:xfrm>
            <a:off x="1559243" y="6691908"/>
            <a:ext cx="25518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Data</a:t>
            </a:r>
            <a:endParaRPr sz="2000" i="0" u="none" strike="noStrike" cap="none">
              <a:latin typeface="Helvetica Neue"/>
              <a:ea typeface="Helvetica Neue"/>
              <a:cs typeface="Helvetica Neue"/>
              <a:sym typeface="Helvetica Neue"/>
            </a:endParaRPr>
          </a:p>
        </p:txBody>
      </p:sp>
      <p:sp>
        <p:nvSpPr>
          <p:cNvPr id="201" name="Google Shape;201;p18"/>
          <p:cNvSpPr/>
          <p:nvPr/>
        </p:nvSpPr>
        <p:spPr>
          <a:xfrm>
            <a:off x="1559243" y="7133153"/>
            <a:ext cx="5628300" cy="3267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Algorithmic translation</a:t>
            </a:r>
            <a:endParaRPr sz="1600" i="0" u="none" strike="noStrike" cap="none">
              <a:latin typeface="Helvetica Neue"/>
              <a:ea typeface="Helvetica Neue"/>
              <a:cs typeface="Helvetica Neue"/>
              <a:sym typeface="Helvetica Neue"/>
            </a:endParaRPr>
          </a:p>
        </p:txBody>
      </p:sp>
      <p:pic>
        <p:nvPicPr>
          <p:cNvPr id="202" name="Google Shape;202;p18" descr="preencoded.png"/>
          <p:cNvPicPr preferRelativeResize="0"/>
          <p:nvPr/>
        </p:nvPicPr>
        <p:blipFill rotWithShape="1">
          <a:blip r:embed="rId6">
            <a:alphaModFix/>
          </a:blip>
          <a:srcRect/>
          <a:stretch/>
        </p:blipFill>
        <p:spPr>
          <a:xfrm>
            <a:off x="7442716" y="6570702"/>
            <a:ext cx="510302" cy="510302"/>
          </a:xfrm>
          <a:prstGeom prst="rect">
            <a:avLst/>
          </a:prstGeom>
          <a:noFill/>
          <a:ln>
            <a:noFill/>
          </a:ln>
        </p:spPr>
      </p:pic>
      <p:sp>
        <p:nvSpPr>
          <p:cNvPr id="203" name="Google Shape;203;p18"/>
          <p:cNvSpPr/>
          <p:nvPr/>
        </p:nvSpPr>
        <p:spPr>
          <a:xfrm>
            <a:off x="8208169" y="6691908"/>
            <a:ext cx="2551800" cy="318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2000"/>
              <a:buFont typeface="Fira Mono"/>
              <a:buNone/>
            </a:pPr>
            <a:r>
              <a:rPr lang="en-US" sz="2000" i="0" u="none" strike="noStrike" cap="none">
                <a:solidFill>
                  <a:srgbClr val="E0D6DE"/>
                </a:solidFill>
                <a:latin typeface="Helvetica Neue"/>
                <a:ea typeface="Helvetica Neue"/>
                <a:cs typeface="Helvetica Neue"/>
                <a:sym typeface="Helvetica Neue"/>
              </a:rPr>
              <a:t>Feedback</a:t>
            </a:r>
            <a:endParaRPr sz="2000" i="0" u="none" strike="noStrike" cap="none">
              <a:latin typeface="Helvetica Neue"/>
              <a:ea typeface="Helvetica Neue"/>
              <a:cs typeface="Helvetica Neue"/>
              <a:sym typeface="Helvetica Neue"/>
            </a:endParaRPr>
          </a:p>
        </p:txBody>
      </p:sp>
      <p:sp>
        <p:nvSpPr>
          <p:cNvPr id="204" name="Google Shape;204;p18"/>
          <p:cNvSpPr/>
          <p:nvPr/>
        </p:nvSpPr>
        <p:spPr>
          <a:xfrm>
            <a:off x="8208169" y="7133153"/>
            <a:ext cx="5628300" cy="3267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Real-time evaluation</a:t>
            </a:r>
            <a:endParaRPr sz="1600" i="0" u="none" strike="noStrike" cap="none">
              <a:latin typeface="Helvetica Neue"/>
              <a:ea typeface="Helvetica Neue"/>
              <a:cs typeface="Helvetica Neue"/>
              <a:sym typeface="Helvetica Neue"/>
            </a:endParaRPr>
          </a:p>
        </p:txBody>
      </p:sp>
      <p:sp>
        <p:nvSpPr>
          <p:cNvPr id="205" name="Google Shape;205;p18"/>
          <p:cNvSpPr/>
          <p:nvPr/>
        </p:nvSpPr>
        <p:spPr>
          <a:xfrm>
            <a:off x="12181425" y="7329375"/>
            <a:ext cx="2448900" cy="9003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6" name="Google Shape;206;p18"/>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7</a:t>
            </a:fld>
            <a:endParaRPr b="1">
              <a:solidFill>
                <a:schemeClr val="lt1"/>
              </a:solidFill>
              <a:latin typeface="Helvetica Neue"/>
              <a:ea typeface="Helvetica Neue"/>
              <a:cs typeface="Helvetica Neue"/>
              <a:sym typeface="Helvetica Neue"/>
            </a:endParaRPr>
          </a:p>
        </p:txBody>
      </p:sp>
      <p:sp>
        <p:nvSpPr>
          <p:cNvPr id="207" name="Google Shape;207;p18"/>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0"/>
          <p:cNvSpPr/>
          <p:nvPr/>
        </p:nvSpPr>
        <p:spPr>
          <a:xfrm>
            <a:off x="6280190" y="648057"/>
            <a:ext cx="5103600" cy="637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4000"/>
              <a:buFont typeface="Fira Mono"/>
              <a:buNone/>
            </a:pPr>
            <a:r>
              <a:rPr lang="en-US" sz="4000" b="1" i="0" u="none" strike="noStrike" cap="none">
                <a:solidFill>
                  <a:srgbClr val="FBF3FA"/>
                </a:solidFill>
                <a:latin typeface="Helvetica Neue"/>
                <a:ea typeface="Helvetica Neue"/>
                <a:cs typeface="Helvetica Neue"/>
                <a:sym typeface="Helvetica Neue"/>
              </a:rPr>
              <a:t>Technical Setup</a:t>
            </a:r>
            <a:endParaRPr sz="4000" b="1" i="0" u="none" strike="noStrike" cap="none">
              <a:latin typeface="Helvetica Neue"/>
              <a:ea typeface="Helvetica Neue"/>
              <a:cs typeface="Helvetica Neue"/>
              <a:sym typeface="Helvetica Neue"/>
            </a:endParaRPr>
          </a:p>
        </p:txBody>
      </p:sp>
      <p:sp>
        <p:nvSpPr>
          <p:cNvPr id="243" name="Google Shape;243;p20"/>
          <p:cNvSpPr/>
          <p:nvPr/>
        </p:nvSpPr>
        <p:spPr>
          <a:xfrm>
            <a:off x="6280190" y="1796177"/>
            <a:ext cx="3062100" cy="3828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400"/>
              <a:buFont typeface="Fira Mono"/>
              <a:buNone/>
            </a:pPr>
            <a:r>
              <a:rPr lang="en-US" sz="2400" i="0" u="none" strike="noStrike" cap="none">
                <a:solidFill>
                  <a:srgbClr val="FBF3FA"/>
                </a:solidFill>
                <a:latin typeface="Helvetica Neue"/>
                <a:ea typeface="Helvetica Neue"/>
                <a:cs typeface="Helvetica Neue"/>
                <a:sym typeface="Helvetica Neue"/>
              </a:rPr>
              <a:t>Software Stack</a:t>
            </a:r>
            <a:endParaRPr sz="2400" i="0" u="none" strike="noStrike" cap="none">
              <a:latin typeface="Helvetica Neue"/>
              <a:ea typeface="Helvetica Neue"/>
              <a:cs typeface="Helvetica Neue"/>
              <a:sym typeface="Helvetica Neue"/>
            </a:endParaRPr>
          </a:p>
        </p:txBody>
      </p:sp>
      <p:sp>
        <p:nvSpPr>
          <p:cNvPr id="244" name="Google Shape;244;p20"/>
          <p:cNvSpPr/>
          <p:nvPr/>
        </p:nvSpPr>
        <p:spPr>
          <a:xfrm>
            <a:off x="6280190" y="2383036"/>
            <a:ext cx="3529200" cy="653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Max/MSP — Audio synthesis and mating call generation</a:t>
            </a:r>
            <a:endParaRPr sz="1600" i="0" u="none" strike="noStrike" cap="none">
              <a:latin typeface="Helvetica Neue"/>
              <a:ea typeface="Helvetica Neue"/>
              <a:cs typeface="Helvetica Neue"/>
              <a:sym typeface="Helvetica Neue"/>
            </a:endParaRPr>
          </a:p>
        </p:txBody>
      </p:sp>
      <p:sp>
        <p:nvSpPr>
          <p:cNvPr id="245" name="Google Shape;245;p20"/>
          <p:cNvSpPr/>
          <p:nvPr/>
        </p:nvSpPr>
        <p:spPr>
          <a:xfrm>
            <a:off x="6280190" y="3107888"/>
            <a:ext cx="3529200" cy="653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Wekinator — Machine learning for personalization</a:t>
            </a:r>
            <a:endParaRPr sz="1600" i="0" u="none" strike="noStrike" cap="none">
              <a:latin typeface="Helvetica Neue"/>
              <a:ea typeface="Helvetica Neue"/>
              <a:cs typeface="Helvetica Neue"/>
              <a:sym typeface="Helvetica Neue"/>
            </a:endParaRPr>
          </a:p>
        </p:txBody>
      </p:sp>
      <p:sp>
        <p:nvSpPr>
          <p:cNvPr id="246" name="Google Shape;246;p20"/>
          <p:cNvSpPr/>
          <p:nvPr/>
        </p:nvSpPr>
        <p:spPr>
          <a:xfrm>
            <a:off x="6280190" y="3832741"/>
            <a:ext cx="3529200" cy="653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TouchDesigner — Visual feedback and interface design</a:t>
            </a:r>
            <a:endParaRPr sz="1600" i="0" u="none" strike="noStrike" cap="none">
              <a:latin typeface="Helvetica Neue"/>
              <a:ea typeface="Helvetica Neue"/>
              <a:cs typeface="Helvetica Neue"/>
              <a:sym typeface="Helvetica Neue"/>
            </a:endParaRPr>
          </a:p>
        </p:txBody>
      </p:sp>
      <p:sp>
        <p:nvSpPr>
          <p:cNvPr id="247" name="Google Shape;247;p20"/>
          <p:cNvSpPr/>
          <p:nvPr/>
        </p:nvSpPr>
        <p:spPr>
          <a:xfrm>
            <a:off x="6280190" y="4557593"/>
            <a:ext cx="3529200" cy="653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Python (OSC) — System integration and communication</a:t>
            </a:r>
            <a:endParaRPr sz="1600" i="0" u="none" strike="noStrike" cap="none">
              <a:latin typeface="Helvetica Neue"/>
              <a:ea typeface="Helvetica Neue"/>
              <a:cs typeface="Helvetica Neue"/>
              <a:sym typeface="Helvetica Neue"/>
            </a:endParaRPr>
          </a:p>
        </p:txBody>
      </p:sp>
      <p:sp>
        <p:nvSpPr>
          <p:cNvPr id="248" name="Google Shape;248;p20"/>
          <p:cNvSpPr/>
          <p:nvPr/>
        </p:nvSpPr>
        <p:spPr>
          <a:xfrm>
            <a:off x="6280190" y="5282446"/>
            <a:ext cx="3529200" cy="6534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MoveNet — Pose estimation and performance tracking</a:t>
            </a:r>
            <a:endParaRPr sz="1600" i="0" u="none" strike="noStrike" cap="none">
              <a:latin typeface="Helvetica Neue"/>
              <a:ea typeface="Helvetica Neue"/>
              <a:cs typeface="Helvetica Neue"/>
              <a:sym typeface="Helvetica Neue"/>
            </a:endParaRPr>
          </a:p>
        </p:txBody>
      </p:sp>
      <p:sp>
        <p:nvSpPr>
          <p:cNvPr id="249" name="Google Shape;249;p20"/>
          <p:cNvSpPr/>
          <p:nvPr/>
        </p:nvSpPr>
        <p:spPr>
          <a:xfrm>
            <a:off x="10314980" y="1796177"/>
            <a:ext cx="3529200" cy="7656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400"/>
              <a:buFont typeface="Fira Mono"/>
              <a:buNone/>
            </a:pPr>
            <a:r>
              <a:rPr lang="en-US" sz="2400" i="0" u="none" strike="noStrike" cap="none">
                <a:solidFill>
                  <a:srgbClr val="FBF3FA"/>
                </a:solidFill>
                <a:latin typeface="Helvetica Neue"/>
                <a:ea typeface="Helvetica Neue"/>
                <a:cs typeface="Helvetica Neue"/>
                <a:sym typeface="Helvetica Neue"/>
              </a:rPr>
              <a:t>Hardware Requirements</a:t>
            </a:r>
            <a:endParaRPr sz="2400" i="0" u="none" strike="noStrike" cap="none">
              <a:latin typeface="Helvetica Neue"/>
              <a:ea typeface="Helvetica Neue"/>
              <a:cs typeface="Helvetica Neue"/>
              <a:sym typeface="Helvetica Neue"/>
            </a:endParaRPr>
          </a:p>
        </p:txBody>
      </p:sp>
      <p:sp>
        <p:nvSpPr>
          <p:cNvPr id="250" name="Google Shape;250;p20"/>
          <p:cNvSpPr/>
          <p:nvPr/>
        </p:nvSpPr>
        <p:spPr>
          <a:xfrm>
            <a:off x="10314980" y="2765822"/>
            <a:ext cx="35292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Laptop with sufficient GPU for real-time ML inference</a:t>
            </a:r>
            <a:endParaRPr sz="1600" i="0" u="none" strike="noStrike" cap="none">
              <a:latin typeface="Helvetica Neue"/>
              <a:ea typeface="Helvetica Neue"/>
              <a:cs typeface="Helvetica Neue"/>
              <a:sym typeface="Helvetica Neue"/>
            </a:endParaRPr>
          </a:p>
        </p:txBody>
      </p:sp>
      <p:sp>
        <p:nvSpPr>
          <p:cNvPr id="251" name="Google Shape;251;p20"/>
          <p:cNvSpPr/>
          <p:nvPr/>
        </p:nvSpPr>
        <p:spPr>
          <a:xfrm>
            <a:off x="10314980" y="3490674"/>
            <a:ext cx="35292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HD camera for motion capture</a:t>
            </a:r>
            <a:endParaRPr sz="1600" i="0" u="none" strike="noStrike" cap="none">
              <a:latin typeface="Helvetica Neue"/>
              <a:ea typeface="Helvetica Neue"/>
              <a:cs typeface="Helvetica Neue"/>
              <a:sym typeface="Helvetica Neue"/>
            </a:endParaRPr>
          </a:p>
        </p:txBody>
      </p:sp>
      <p:sp>
        <p:nvSpPr>
          <p:cNvPr id="252" name="Google Shape;252;p20"/>
          <p:cNvSpPr/>
          <p:nvPr/>
        </p:nvSpPr>
        <p:spPr>
          <a:xfrm>
            <a:off x="10314980" y="3888819"/>
            <a:ext cx="3529200" cy="3267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Microphone for audio input</a:t>
            </a:r>
            <a:endParaRPr sz="1600" i="0" u="none" strike="noStrike" cap="none">
              <a:latin typeface="Helvetica Neue"/>
              <a:ea typeface="Helvetica Neue"/>
              <a:cs typeface="Helvetica Neue"/>
              <a:sym typeface="Helvetica Neue"/>
            </a:endParaRPr>
          </a:p>
        </p:txBody>
      </p:sp>
      <p:sp>
        <p:nvSpPr>
          <p:cNvPr id="253" name="Google Shape;253;p20"/>
          <p:cNvSpPr/>
          <p:nvPr/>
        </p:nvSpPr>
        <p:spPr>
          <a:xfrm>
            <a:off x="10314980" y="4286964"/>
            <a:ext cx="35292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Optional: Kinect for enhanced depth sensing</a:t>
            </a:r>
            <a:endParaRPr sz="1600" i="0" u="none" strike="noStrike" cap="none">
              <a:latin typeface="Helvetica Neue"/>
              <a:ea typeface="Helvetica Neue"/>
              <a:cs typeface="Helvetica Neue"/>
              <a:sym typeface="Helvetica Neue"/>
            </a:endParaRPr>
          </a:p>
        </p:txBody>
      </p:sp>
      <p:sp>
        <p:nvSpPr>
          <p:cNvPr id="254" name="Google Shape;254;p20"/>
          <p:cNvSpPr/>
          <p:nvPr/>
        </p:nvSpPr>
        <p:spPr>
          <a:xfrm>
            <a:off x="10314980" y="5011817"/>
            <a:ext cx="3529200" cy="653400"/>
          </a:xfrm>
          <a:prstGeom prst="rect">
            <a:avLst/>
          </a:prstGeom>
          <a:noFill/>
          <a:ln>
            <a:noFill/>
          </a:ln>
        </p:spPr>
        <p:txBody>
          <a:bodyPr spcFirstLastPara="1" wrap="square" lIns="0" tIns="0" rIns="0" bIns="0" anchor="t" anchorCtr="0">
            <a:noAutofit/>
          </a:bodyPr>
          <a:lstStyle/>
          <a:p>
            <a:pPr marL="342900" marR="0" lvl="0" indent="-342900" algn="l" rtl="0">
              <a:lnSpc>
                <a:spcPct val="159375"/>
              </a:lnSpc>
              <a:spcBef>
                <a:spcPts val="0"/>
              </a:spcBef>
              <a:spcAft>
                <a:spcPts val="0"/>
              </a:spcAft>
              <a:buClr>
                <a:srgbClr val="E0D6DE"/>
              </a:buClr>
              <a:buSzPts val="1600"/>
              <a:buFont typeface="Helvetica Neue"/>
              <a:buChar char="•"/>
            </a:pPr>
            <a:r>
              <a:rPr lang="en-US" sz="1600" i="0" u="none" strike="noStrike" cap="none">
                <a:solidFill>
                  <a:srgbClr val="E0D6DE"/>
                </a:solidFill>
                <a:latin typeface="Helvetica Neue"/>
                <a:ea typeface="Helvetica Neue"/>
                <a:cs typeface="Helvetica Neue"/>
                <a:sym typeface="Helvetica Neue"/>
              </a:rPr>
              <a:t>Projector for installation exhibition</a:t>
            </a:r>
            <a:endParaRPr sz="1600" i="0" u="none" strike="noStrike" cap="none">
              <a:latin typeface="Helvetica Neue"/>
              <a:ea typeface="Helvetica Neue"/>
              <a:cs typeface="Helvetica Neue"/>
              <a:sym typeface="Helvetica Neue"/>
            </a:endParaRPr>
          </a:p>
        </p:txBody>
      </p:sp>
      <p:sp>
        <p:nvSpPr>
          <p:cNvPr id="255" name="Google Shape;255;p20"/>
          <p:cNvSpPr/>
          <p:nvPr/>
        </p:nvSpPr>
        <p:spPr>
          <a:xfrm>
            <a:off x="6280190" y="6338846"/>
            <a:ext cx="7556400" cy="33000"/>
          </a:xfrm>
          <a:prstGeom prst="rect">
            <a:avLst/>
          </a:prstGeom>
          <a:solidFill>
            <a:srgbClr val="E0D6DE">
              <a:alpha val="4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56" name="Google Shape;256;p20"/>
          <p:cNvSpPr/>
          <p:nvPr/>
        </p:nvSpPr>
        <p:spPr>
          <a:xfrm>
            <a:off x="6280190" y="6601420"/>
            <a:ext cx="7556400" cy="980100"/>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E0D6DE"/>
              </a:buClr>
              <a:buSzPts val="1600"/>
              <a:buFont typeface="Fira Sans"/>
              <a:buNone/>
            </a:pPr>
            <a:r>
              <a:rPr lang="en-US" sz="1600" i="0" u="none" strike="noStrike" cap="none">
                <a:solidFill>
                  <a:srgbClr val="E0D6DE"/>
                </a:solidFill>
                <a:latin typeface="Helvetica Neue"/>
                <a:ea typeface="Helvetica Neue"/>
                <a:cs typeface="Helvetica Neue"/>
                <a:sym typeface="Helvetica Neue"/>
              </a:rPr>
              <a:t>Real-time OSC communication links sound generation in Max with motion analysis in TouchDesigner, creating seamless multimodal feedback that responds instantaneously to participant performance.</a:t>
            </a:r>
            <a:endParaRPr sz="1600" i="0" u="none" strike="noStrike" cap="none">
              <a:latin typeface="Helvetica Neue"/>
              <a:ea typeface="Helvetica Neue"/>
              <a:cs typeface="Helvetica Neue"/>
              <a:sym typeface="Helvetica Neue"/>
            </a:endParaRPr>
          </a:p>
        </p:txBody>
      </p:sp>
      <p:sp>
        <p:nvSpPr>
          <p:cNvPr id="257" name="Google Shape;257;p20"/>
          <p:cNvSpPr/>
          <p:nvPr/>
        </p:nvSpPr>
        <p:spPr>
          <a:xfrm>
            <a:off x="12181425" y="7383100"/>
            <a:ext cx="2448900" cy="8466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8" name="Google Shape;258;p20"/>
          <p:cNvPicPr preferRelativeResize="0"/>
          <p:nvPr/>
        </p:nvPicPr>
        <p:blipFill rotWithShape="1">
          <a:blip r:embed="rId3">
            <a:alphaModFix/>
          </a:blip>
          <a:srcRect l="3276" r="7214"/>
          <a:stretch/>
        </p:blipFill>
        <p:spPr>
          <a:xfrm>
            <a:off x="0" y="0"/>
            <a:ext cx="5893075" cy="8229600"/>
          </a:xfrm>
          <a:prstGeom prst="rect">
            <a:avLst/>
          </a:prstGeom>
          <a:noFill/>
          <a:ln>
            <a:noFill/>
          </a:ln>
        </p:spPr>
      </p:pic>
      <p:sp>
        <p:nvSpPr>
          <p:cNvPr id="259" name="Google Shape;259;p20"/>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8</a:t>
            </a:fld>
            <a:endParaRPr b="1">
              <a:solidFill>
                <a:schemeClr val="lt1"/>
              </a:solidFill>
              <a:latin typeface="Helvetica Neue"/>
              <a:ea typeface="Helvetica Neue"/>
              <a:cs typeface="Helvetica Neue"/>
              <a:sym typeface="Helvetica Neue"/>
            </a:endParaRPr>
          </a:p>
        </p:txBody>
      </p:sp>
      <p:sp>
        <p:nvSpPr>
          <p:cNvPr id="260" name="Google Shape;260;p20"/>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1"/>
          <p:cNvSpPr/>
          <p:nvPr/>
        </p:nvSpPr>
        <p:spPr>
          <a:xfrm>
            <a:off x="665917" y="523161"/>
            <a:ext cx="3523800" cy="3864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2400"/>
              <a:buFont typeface="Fira Mono"/>
              <a:buNone/>
            </a:pPr>
            <a:r>
              <a:rPr lang="en-US" sz="2400" b="1" i="0" u="none" strike="noStrike" cap="none">
                <a:solidFill>
                  <a:srgbClr val="FBF3FA"/>
                </a:solidFill>
                <a:latin typeface="Helvetica Neue"/>
                <a:ea typeface="Helvetica Neue"/>
                <a:cs typeface="Helvetica Neue"/>
                <a:sym typeface="Helvetica Neue"/>
              </a:rPr>
              <a:t>Production Timeline</a:t>
            </a:r>
            <a:endParaRPr sz="2400" b="1" i="0" u="none" strike="noStrike" cap="none">
              <a:latin typeface="Helvetica Neue"/>
              <a:ea typeface="Helvetica Neue"/>
              <a:cs typeface="Helvetica Neue"/>
              <a:sym typeface="Helvetica Neue"/>
            </a:endParaRPr>
          </a:p>
        </p:txBody>
      </p:sp>
      <p:sp>
        <p:nvSpPr>
          <p:cNvPr id="267" name="Google Shape;267;p21"/>
          <p:cNvSpPr/>
          <p:nvPr/>
        </p:nvSpPr>
        <p:spPr>
          <a:xfrm>
            <a:off x="665917" y="959048"/>
            <a:ext cx="2779500" cy="193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BF3FA"/>
              </a:buClr>
              <a:buSzPts val="1200"/>
              <a:buFont typeface="Fira Mono"/>
              <a:buNone/>
            </a:pPr>
            <a:r>
              <a:rPr lang="en-US" sz="1200" i="0" u="none" strike="noStrike" cap="none">
                <a:solidFill>
                  <a:srgbClr val="FBF3FA"/>
                </a:solidFill>
                <a:latin typeface="Helvetica Neue"/>
                <a:ea typeface="Helvetica Neue"/>
                <a:cs typeface="Helvetica Neue"/>
                <a:sym typeface="Helvetica Neue"/>
              </a:rPr>
              <a:t>Fall 2025 Development Schedule</a:t>
            </a:r>
            <a:endParaRPr sz="1200" i="0" u="none" strike="noStrike" cap="none">
              <a:latin typeface="Helvetica Neue"/>
              <a:ea typeface="Helvetica Neue"/>
              <a:cs typeface="Helvetica Neue"/>
              <a:sym typeface="Helvetica Neue"/>
            </a:endParaRPr>
          </a:p>
        </p:txBody>
      </p:sp>
      <p:sp>
        <p:nvSpPr>
          <p:cNvPr id="268" name="Google Shape;268;p21"/>
          <p:cNvSpPr/>
          <p:nvPr/>
        </p:nvSpPr>
        <p:spPr>
          <a:xfrm>
            <a:off x="665917" y="1337667"/>
            <a:ext cx="13298700" cy="2545500"/>
          </a:xfrm>
          <a:prstGeom prst="roundRect">
            <a:avLst>
              <a:gd name="adj" fmla="val 729"/>
            </a:avLst>
          </a:prstGeom>
          <a:noFill/>
          <a:ln w="9525" cap="flat" cmpd="sng">
            <a:solidFill>
              <a:srgbClr val="FFFFFF">
                <a:alpha val="2392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69" name="Google Shape;269;p21"/>
          <p:cNvSpPr/>
          <p:nvPr/>
        </p:nvSpPr>
        <p:spPr>
          <a:xfrm>
            <a:off x="673537" y="1345287"/>
            <a:ext cx="13283400" cy="361500"/>
          </a:xfrm>
          <a:prstGeom prst="rect">
            <a:avLst/>
          </a:prstGeom>
          <a:solidFill>
            <a:srgbClr val="FFFFFF">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0" name="Google Shape;270;p21"/>
          <p:cNvSpPr/>
          <p:nvPr/>
        </p:nvSpPr>
        <p:spPr>
          <a:xfrm>
            <a:off x="797243" y="1427083"/>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b="1" i="0" u="none" strike="noStrike" cap="none">
                <a:solidFill>
                  <a:srgbClr val="E0D6DE"/>
                </a:solidFill>
                <a:latin typeface="Helvetica Neue"/>
                <a:ea typeface="Helvetica Neue"/>
                <a:cs typeface="Helvetica Neue"/>
                <a:sym typeface="Helvetica Neue"/>
              </a:rPr>
              <a:t>Week</a:t>
            </a:r>
            <a:endParaRPr sz="950" i="0" u="none" strike="noStrike" cap="none">
              <a:latin typeface="Helvetica Neue"/>
              <a:ea typeface="Helvetica Neue"/>
              <a:cs typeface="Helvetica Neue"/>
              <a:sym typeface="Helvetica Neue"/>
            </a:endParaRPr>
          </a:p>
        </p:txBody>
      </p:sp>
      <p:sp>
        <p:nvSpPr>
          <p:cNvPr id="271" name="Google Shape;271;p21"/>
          <p:cNvSpPr/>
          <p:nvPr/>
        </p:nvSpPr>
        <p:spPr>
          <a:xfrm>
            <a:off x="3457694" y="1427083"/>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b="1" i="0" u="none" strike="noStrike" cap="none">
                <a:solidFill>
                  <a:srgbClr val="E0D6DE"/>
                </a:solidFill>
                <a:latin typeface="Helvetica Neue"/>
                <a:ea typeface="Helvetica Neue"/>
                <a:cs typeface="Helvetica Neue"/>
                <a:sym typeface="Helvetica Neue"/>
              </a:rPr>
              <a:t>Task</a:t>
            </a:r>
            <a:endParaRPr sz="950" i="0" u="none" strike="noStrike" cap="none">
              <a:latin typeface="Helvetica Neue"/>
              <a:ea typeface="Helvetica Neue"/>
              <a:cs typeface="Helvetica Neue"/>
              <a:sym typeface="Helvetica Neue"/>
            </a:endParaRPr>
          </a:p>
        </p:txBody>
      </p:sp>
      <p:sp>
        <p:nvSpPr>
          <p:cNvPr id="272" name="Google Shape;272;p21"/>
          <p:cNvSpPr/>
          <p:nvPr/>
        </p:nvSpPr>
        <p:spPr>
          <a:xfrm>
            <a:off x="8770977" y="1427083"/>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b="1" i="0" u="none" strike="noStrike" cap="none">
                <a:solidFill>
                  <a:srgbClr val="E0D6DE"/>
                </a:solidFill>
                <a:latin typeface="Helvetica Neue"/>
                <a:ea typeface="Helvetica Neue"/>
                <a:cs typeface="Helvetica Neue"/>
                <a:sym typeface="Helvetica Neue"/>
              </a:rPr>
              <a:t>Outcome</a:t>
            </a:r>
            <a:endParaRPr sz="950" i="0" u="none" strike="noStrike" cap="none">
              <a:latin typeface="Helvetica Neue"/>
              <a:ea typeface="Helvetica Neue"/>
              <a:cs typeface="Helvetica Neue"/>
              <a:sym typeface="Helvetica Neue"/>
            </a:endParaRPr>
          </a:p>
        </p:txBody>
      </p:sp>
      <p:sp>
        <p:nvSpPr>
          <p:cNvPr id="273" name="Google Shape;273;p21"/>
          <p:cNvSpPr/>
          <p:nvPr/>
        </p:nvSpPr>
        <p:spPr>
          <a:xfrm>
            <a:off x="673537" y="1706761"/>
            <a:ext cx="13283400" cy="361500"/>
          </a:xfrm>
          <a:prstGeom prst="rect">
            <a:avLst/>
          </a:prstGeom>
          <a:solidFill>
            <a:srgbClr val="000000">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4" name="Google Shape;274;p21"/>
          <p:cNvSpPr/>
          <p:nvPr/>
        </p:nvSpPr>
        <p:spPr>
          <a:xfrm>
            <a:off x="797243" y="1788557"/>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Oct 23</a:t>
            </a:r>
            <a:endParaRPr sz="950" i="0" u="none" strike="noStrike" cap="none">
              <a:latin typeface="Helvetica Neue"/>
              <a:ea typeface="Helvetica Neue"/>
              <a:cs typeface="Helvetica Neue"/>
              <a:sym typeface="Helvetica Neue"/>
            </a:endParaRPr>
          </a:p>
        </p:txBody>
      </p:sp>
      <p:sp>
        <p:nvSpPr>
          <p:cNvPr id="275" name="Google Shape;275;p21"/>
          <p:cNvSpPr/>
          <p:nvPr/>
        </p:nvSpPr>
        <p:spPr>
          <a:xfrm>
            <a:off x="3457694" y="1788557"/>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Submit proposal</a:t>
            </a:r>
            <a:endParaRPr sz="950" i="0" u="none" strike="noStrike" cap="none">
              <a:latin typeface="Helvetica Neue"/>
              <a:ea typeface="Helvetica Neue"/>
              <a:cs typeface="Helvetica Neue"/>
              <a:sym typeface="Helvetica Neue"/>
            </a:endParaRPr>
          </a:p>
        </p:txBody>
      </p:sp>
      <p:sp>
        <p:nvSpPr>
          <p:cNvPr id="276" name="Google Shape;276;p21"/>
          <p:cNvSpPr/>
          <p:nvPr/>
        </p:nvSpPr>
        <p:spPr>
          <a:xfrm>
            <a:off x="8770977" y="1788557"/>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Pipeline sketch ideation</a:t>
            </a:r>
            <a:endParaRPr sz="950" i="0" u="none" strike="noStrike" cap="none">
              <a:latin typeface="Helvetica Neue"/>
              <a:ea typeface="Helvetica Neue"/>
              <a:cs typeface="Helvetica Neue"/>
              <a:sym typeface="Helvetica Neue"/>
            </a:endParaRPr>
          </a:p>
        </p:txBody>
      </p:sp>
      <p:sp>
        <p:nvSpPr>
          <p:cNvPr id="277" name="Google Shape;277;p21"/>
          <p:cNvSpPr/>
          <p:nvPr/>
        </p:nvSpPr>
        <p:spPr>
          <a:xfrm>
            <a:off x="673537" y="2068235"/>
            <a:ext cx="13283400" cy="361500"/>
          </a:xfrm>
          <a:prstGeom prst="rect">
            <a:avLst/>
          </a:prstGeom>
          <a:solidFill>
            <a:srgbClr val="FFFFFF">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78" name="Google Shape;278;p21"/>
          <p:cNvSpPr/>
          <p:nvPr/>
        </p:nvSpPr>
        <p:spPr>
          <a:xfrm>
            <a:off x="797243" y="2150031"/>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Oct 30</a:t>
            </a:r>
            <a:endParaRPr sz="950" i="0" u="none" strike="noStrike" cap="none">
              <a:latin typeface="Helvetica Neue"/>
              <a:ea typeface="Helvetica Neue"/>
              <a:cs typeface="Helvetica Neue"/>
              <a:sym typeface="Helvetica Neue"/>
            </a:endParaRPr>
          </a:p>
        </p:txBody>
      </p:sp>
      <p:sp>
        <p:nvSpPr>
          <p:cNvPr id="279" name="Google Shape;279;p21"/>
          <p:cNvSpPr/>
          <p:nvPr/>
        </p:nvSpPr>
        <p:spPr>
          <a:xfrm>
            <a:off x="3457694" y="2150031"/>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Oral presentation</a:t>
            </a:r>
            <a:endParaRPr sz="950" i="0" u="none" strike="noStrike" cap="none">
              <a:latin typeface="Helvetica Neue"/>
              <a:ea typeface="Helvetica Neue"/>
              <a:cs typeface="Helvetica Neue"/>
              <a:sym typeface="Helvetica Neue"/>
            </a:endParaRPr>
          </a:p>
        </p:txBody>
      </p:sp>
      <p:sp>
        <p:nvSpPr>
          <p:cNvPr id="280" name="Google Shape;280;p21"/>
          <p:cNvSpPr/>
          <p:nvPr/>
        </p:nvSpPr>
        <p:spPr>
          <a:xfrm>
            <a:off x="8770977" y="2150031"/>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Feedback + demo (WIP MoveNet + Max)</a:t>
            </a:r>
            <a:endParaRPr sz="950" i="0" u="none" strike="noStrike" cap="none">
              <a:latin typeface="Helvetica Neue"/>
              <a:ea typeface="Helvetica Neue"/>
              <a:cs typeface="Helvetica Neue"/>
              <a:sym typeface="Helvetica Neue"/>
            </a:endParaRPr>
          </a:p>
        </p:txBody>
      </p:sp>
      <p:sp>
        <p:nvSpPr>
          <p:cNvPr id="281" name="Google Shape;281;p21"/>
          <p:cNvSpPr/>
          <p:nvPr/>
        </p:nvSpPr>
        <p:spPr>
          <a:xfrm>
            <a:off x="673537" y="2429708"/>
            <a:ext cx="13283400" cy="361500"/>
          </a:xfrm>
          <a:prstGeom prst="rect">
            <a:avLst/>
          </a:prstGeom>
          <a:solidFill>
            <a:srgbClr val="000000">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2" name="Google Shape;282;p21"/>
          <p:cNvSpPr/>
          <p:nvPr/>
        </p:nvSpPr>
        <p:spPr>
          <a:xfrm>
            <a:off x="797243" y="2511504"/>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Nov 5-10</a:t>
            </a:r>
            <a:endParaRPr sz="950" i="0" u="none" strike="noStrike" cap="none">
              <a:latin typeface="Helvetica Neue"/>
              <a:ea typeface="Helvetica Neue"/>
              <a:cs typeface="Helvetica Neue"/>
              <a:sym typeface="Helvetica Neue"/>
            </a:endParaRPr>
          </a:p>
        </p:txBody>
      </p:sp>
      <p:sp>
        <p:nvSpPr>
          <p:cNvPr id="283" name="Google Shape;283;p21"/>
          <p:cNvSpPr/>
          <p:nvPr/>
        </p:nvSpPr>
        <p:spPr>
          <a:xfrm>
            <a:off x="3457694" y="2511504"/>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Data collection &amp; labeling</a:t>
            </a:r>
            <a:endParaRPr sz="950" i="0" u="none" strike="noStrike" cap="none">
              <a:latin typeface="Helvetica Neue"/>
              <a:ea typeface="Helvetica Neue"/>
              <a:cs typeface="Helvetica Neue"/>
              <a:sym typeface="Helvetica Neue"/>
            </a:endParaRPr>
          </a:p>
        </p:txBody>
      </p:sp>
      <p:sp>
        <p:nvSpPr>
          <p:cNvPr id="284" name="Google Shape;284;p21"/>
          <p:cNvSpPr/>
          <p:nvPr/>
        </p:nvSpPr>
        <p:spPr>
          <a:xfrm>
            <a:off x="8770977" y="2511504"/>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30-50 takes per archetype</a:t>
            </a:r>
            <a:endParaRPr sz="950" i="0" u="none" strike="noStrike" cap="none">
              <a:latin typeface="Helvetica Neue"/>
              <a:ea typeface="Helvetica Neue"/>
              <a:cs typeface="Helvetica Neue"/>
              <a:sym typeface="Helvetica Neue"/>
            </a:endParaRPr>
          </a:p>
        </p:txBody>
      </p:sp>
      <p:sp>
        <p:nvSpPr>
          <p:cNvPr id="285" name="Google Shape;285;p21"/>
          <p:cNvSpPr/>
          <p:nvPr/>
        </p:nvSpPr>
        <p:spPr>
          <a:xfrm>
            <a:off x="673537" y="2791182"/>
            <a:ext cx="13283400" cy="361500"/>
          </a:xfrm>
          <a:prstGeom prst="rect">
            <a:avLst/>
          </a:prstGeom>
          <a:solidFill>
            <a:srgbClr val="FFFFFF">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86" name="Google Shape;286;p21"/>
          <p:cNvSpPr/>
          <p:nvPr/>
        </p:nvSpPr>
        <p:spPr>
          <a:xfrm>
            <a:off x="797243" y="2872978"/>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Nov 11-20</a:t>
            </a:r>
            <a:endParaRPr sz="950" i="0" u="none" strike="noStrike" cap="none">
              <a:latin typeface="Helvetica Neue"/>
              <a:ea typeface="Helvetica Neue"/>
              <a:cs typeface="Helvetica Neue"/>
              <a:sym typeface="Helvetica Neue"/>
            </a:endParaRPr>
          </a:p>
        </p:txBody>
      </p:sp>
      <p:sp>
        <p:nvSpPr>
          <p:cNvPr id="287" name="Google Shape;287;p21"/>
          <p:cNvSpPr/>
          <p:nvPr/>
        </p:nvSpPr>
        <p:spPr>
          <a:xfrm>
            <a:off x="3457694" y="2872978"/>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Integration &amp; feature engineering</a:t>
            </a:r>
            <a:endParaRPr sz="950" i="0" u="none" strike="noStrike" cap="none">
              <a:latin typeface="Helvetica Neue"/>
              <a:ea typeface="Helvetica Neue"/>
              <a:cs typeface="Helvetica Neue"/>
              <a:sym typeface="Helvetica Neue"/>
            </a:endParaRPr>
          </a:p>
        </p:txBody>
      </p:sp>
      <p:sp>
        <p:nvSpPr>
          <p:cNvPr id="288" name="Google Shape;288;p21"/>
          <p:cNvSpPr/>
          <p:nvPr/>
        </p:nvSpPr>
        <p:spPr>
          <a:xfrm>
            <a:off x="8770977" y="2872978"/>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Classifier v1 + similarity meter</a:t>
            </a:r>
            <a:endParaRPr sz="950" i="0" u="none" strike="noStrike" cap="none">
              <a:latin typeface="Helvetica Neue"/>
              <a:ea typeface="Helvetica Neue"/>
              <a:cs typeface="Helvetica Neue"/>
              <a:sym typeface="Helvetica Neue"/>
            </a:endParaRPr>
          </a:p>
        </p:txBody>
      </p:sp>
      <p:sp>
        <p:nvSpPr>
          <p:cNvPr id="289" name="Google Shape;289;p21"/>
          <p:cNvSpPr/>
          <p:nvPr/>
        </p:nvSpPr>
        <p:spPr>
          <a:xfrm>
            <a:off x="673537" y="3152656"/>
            <a:ext cx="13283400" cy="361500"/>
          </a:xfrm>
          <a:prstGeom prst="rect">
            <a:avLst/>
          </a:prstGeom>
          <a:solidFill>
            <a:srgbClr val="000000">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0" name="Google Shape;290;p21"/>
          <p:cNvSpPr/>
          <p:nvPr/>
        </p:nvSpPr>
        <p:spPr>
          <a:xfrm>
            <a:off x="797243" y="3234452"/>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Nov 21-30</a:t>
            </a:r>
            <a:endParaRPr sz="950" i="0" u="none" strike="noStrike" cap="none">
              <a:latin typeface="Helvetica Neue"/>
              <a:ea typeface="Helvetica Neue"/>
              <a:cs typeface="Helvetica Neue"/>
              <a:sym typeface="Helvetica Neue"/>
            </a:endParaRPr>
          </a:p>
        </p:txBody>
      </p:sp>
      <p:sp>
        <p:nvSpPr>
          <p:cNvPr id="291" name="Google Shape;291;p21"/>
          <p:cNvSpPr/>
          <p:nvPr/>
        </p:nvSpPr>
        <p:spPr>
          <a:xfrm>
            <a:off x="3457694" y="3234452"/>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Prepare final presentation</a:t>
            </a:r>
            <a:endParaRPr sz="950" i="0" u="none" strike="noStrike" cap="none">
              <a:latin typeface="Helvetica Neue"/>
              <a:ea typeface="Helvetica Neue"/>
              <a:cs typeface="Helvetica Neue"/>
              <a:sym typeface="Helvetica Neue"/>
            </a:endParaRPr>
          </a:p>
        </p:txBody>
      </p:sp>
      <p:sp>
        <p:nvSpPr>
          <p:cNvPr id="292" name="Google Shape;292;p21"/>
          <p:cNvSpPr/>
          <p:nvPr/>
        </p:nvSpPr>
        <p:spPr>
          <a:xfrm>
            <a:off x="8770977" y="3234452"/>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Polished demo</a:t>
            </a:r>
            <a:endParaRPr sz="950" i="0" u="none" strike="noStrike" cap="none">
              <a:latin typeface="Helvetica Neue"/>
              <a:ea typeface="Helvetica Neue"/>
              <a:cs typeface="Helvetica Neue"/>
              <a:sym typeface="Helvetica Neue"/>
            </a:endParaRPr>
          </a:p>
        </p:txBody>
      </p:sp>
      <p:sp>
        <p:nvSpPr>
          <p:cNvPr id="293" name="Google Shape;293;p21"/>
          <p:cNvSpPr/>
          <p:nvPr/>
        </p:nvSpPr>
        <p:spPr>
          <a:xfrm>
            <a:off x="673537" y="3514130"/>
            <a:ext cx="13283400" cy="361500"/>
          </a:xfrm>
          <a:prstGeom prst="rect">
            <a:avLst/>
          </a:prstGeom>
          <a:solidFill>
            <a:srgbClr val="FFFFFF">
              <a:alpha val="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4" name="Google Shape;294;p21"/>
          <p:cNvSpPr/>
          <p:nvPr/>
        </p:nvSpPr>
        <p:spPr>
          <a:xfrm>
            <a:off x="797243" y="3595926"/>
            <a:ext cx="24057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Dec 11</a:t>
            </a:r>
            <a:endParaRPr sz="950" i="0" u="none" strike="noStrike" cap="none">
              <a:latin typeface="Helvetica Neue"/>
              <a:ea typeface="Helvetica Neue"/>
              <a:cs typeface="Helvetica Neue"/>
              <a:sym typeface="Helvetica Neue"/>
            </a:endParaRPr>
          </a:p>
        </p:txBody>
      </p:sp>
      <p:sp>
        <p:nvSpPr>
          <p:cNvPr id="295" name="Google Shape;295;p21"/>
          <p:cNvSpPr/>
          <p:nvPr/>
        </p:nvSpPr>
        <p:spPr>
          <a:xfrm>
            <a:off x="3457694" y="3595926"/>
            <a:ext cx="50586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Final report</a:t>
            </a:r>
            <a:endParaRPr sz="950" i="0" u="none" strike="noStrike" cap="none">
              <a:latin typeface="Helvetica Neue"/>
              <a:ea typeface="Helvetica Neue"/>
              <a:cs typeface="Helvetica Neue"/>
              <a:sym typeface="Helvetica Neue"/>
            </a:endParaRPr>
          </a:p>
        </p:txBody>
      </p:sp>
      <p:sp>
        <p:nvSpPr>
          <p:cNvPr id="296" name="Google Shape;296;p21"/>
          <p:cNvSpPr/>
          <p:nvPr/>
        </p:nvSpPr>
        <p:spPr>
          <a:xfrm>
            <a:off x="8770977" y="3595926"/>
            <a:ext cx="50622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Full documentation</a:t>
            </a:r>
            <a:endParaRPr sz="950" i="0" u="none" strike="noStrike" cap="none">
              <a:latin typeface="Helvetica Neue"/>
              <a:ea typeface="Helvetica Neue"/>
              <a:cs typeface="Helvetica Neue"/>
              <a:sym typeface="Helvetica Neue"/>
            </a:endParaRPr>
          </a:p>
        </p:txBody>
      </p:sp>
      <p:sp>
        <p:nvSpPr>
          <p:cNvPr id="297" name="Google Shape;297;p21"/>
          <p:cNvSpPr/>
          <p:nvPr/>
        </p:nvSpPr>
        <p:spPr>
          <a:xfrm>
            <a:off x="7307580" y="4022288"/>
            <a:ext cx="15300" cy="36927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8" name="Google Shape;298;p21"/>
          <p:cNvSpPr/>
          <p:nvPr/>
        </p:nvSpPr>
        <p:spPr>
          <a:xfrm>
            <a:off x="6820317" y="4153733"/>
            <a:ext cx="371100" cy="153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299" name="Google Shape;299;p21"/>
          <p:cNvSpPr/>
          <p:nvPr/>
        </p:nvSpPr>
        <p:spPr>
          <a:xfrm>
            <a:off x="7176075" y="4022288"/>
            <a:ext cx="278100" cy="278100"/>
          </a:xfrm>
          <a:prstGeom prst="roundRect">
            <a:avLst>
              <a:gd name="adj" fmla="val 6667"/>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0" name="Google Shape;300;p21"/>
          <p:cNvSpPr/>
          <p:nvPr/>
        </p:nvSpPr>
        <p:spPr>
          <a:xfrm>
            <a:off x="7222391" y="4045446"/>
            <a:ext cx="185400" cy="23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1</a:t>
            </a:r>
            <a:endParaRPr sz="1450" i="0" u="none" strike="noStrike" cap="none">
              <a:latin typeface="Helvetica Neue"/>
              <a:ea typeface="Helvetica Neue"/>
              <a:cs typeface="Helvetica Neue"/>
              <a:sym typeface="Helvetica Neue"/>
            </a:endParaRPr>
          </a:p>
        </p:txBody>
      </p:sp>
      <p:sp>
        <p:nvSpPr>
          <p:cNvPr id="301" name="Google Shape;301;p21"/>
          <p:cNvSpPr/>
          <p:nvPr/>
        </p:nvSpPr>
        <p:spPr>
          <a:xfrm>
            <a:off x="5151001" y="4064794"/>
            <a:ext cx="1545900" cy="193200"/>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E0D6DE"/>
              </a:buClr>
              <a:buSzPts val="1200"/>
              <a:buFont typeface="Fira Mono"/>
              <a:buNone/>
            </a:pPr>
            <a:r>
              <a:rPr lang="en-US" sz="1200" i="0" u="none" strike="noStrike" cap="none">
                <a:solidFill>
                  <a:srgbClr val="E0D6DE"/>
                </a:solidFill>
                <a:latin typeface="Helvetica Neue"/>
                <a:ea typeface="Helvetica Neue"/>
                <a:cs typeface="Helvetica Neue"/>
                <a:sym typeface="Helvetica Neue"/>
              </a:rPr>
              <a:t>Oct</a:t>
            </a:r>
            <a:endParaRPr sz="1200" i="0" u="none" strike="noStrike" cap="none">
              <a:latin typeface="Helvetica Neue"/>
              <a:ea typeface="Helvetica Neue"/>
              <a:cs typeface="Helvetica Neue"/>
              <a:sym typeface="Helvetica Neue"/>
            </a:endParaRPr>
          </a:p>
        </p:txBody>
      </p:sp>
      <p:sp>
        <p:nvSpPr>
          <p:cNvPr id="302" name="Google Shape;302;p21"/>
          <p:cNvSpPr/>
          <p:nvPr/>
        </p:nvSpPr>
        <p:spPr>
          <a:xfrm>
            <a:off x="665917" y="4332089"/>
            <a:ext cx="6030900" cy="198000"/>
          </a:xfrm>
          <a:prstGeom prst="rect">
            <a:avLst/>
          </a:prstGeom>
          <a:noFill/>
          <a:ln>
            <a:noFill/>
          </a:ln>
        </p:spPr>
        <p:txBody>
          <a:bodyPr spcFirstLastPara="1" wrap="square" lIns="0" tIns="0" rIns="0" bIns="0" anchor="t" anchorCtr="0">
            <a:noAutofit/>
          </a:bodyPr>
          <a:lstStyle/>
          <a:p>
            <a:pPr marL="0" marR="0" lvl="0" indent="0" algn="r"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Proposal &amp; ideation</a:t>
            </a:r>
            <a:endParaRPr sz="950" i="0" u="none" strike="noStrike" cap="none">
              <a:latin typeface="Helvetica Neue"/>
              <a:ea typeface="Helvetica Neue"/>
              <a:cs typeface="Helvetica Neue"/>
              <a:sym typeface="Helvetica Neue"/>
            </a:endParaRPr>
          </a:p>
        </p:txBody>
      </p:sp>
      <p:sp>
        <p:nvSpPr>
          <p:cNvPr id="303" name="Google Shape;303;p21"/>
          <p:cNvSpPr/>
          <p:nvPr/>
        </p:nvSpPr>
        <p:spPr>
          <a:xfrm>
            <a:off x="7439085" y="4895731"/>
            <a:ext cx="371100" cy="153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4" name="Google Shape;304;p21"/>
          <p:cNvSpPr/>
          <p:nvPr/>
        </p:nvSpPr>
        <p:spPr>
          <a:xfrm>
            <a:off x="7176075" y="4764286"/>
            <a:ext cx="278100" cy="278100"/>
          </a:xfrm>
          <a:prstGeom prst="roundRect">
            <a:avLst>
              <a:gd name="adj" fmla="val 6667"/>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05" name="Google Shape;305;p21"/>
          <p:cNvSpPr/>
          <p:nvPr/>
        </p:nvSpPr>
        <p:spPr>
          <a:xfrm>
            <a:off x="7222391" y="4787444"/>
            <a:ext cx="185400" cy="23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2</a:t>
            </a:r>
            <a:endParaRPr sz="1450" i="0" u="none" strike="noStrike" cap="none">
              <a:latin typeface="Helvetica Neue"/>
              <a:ea typeface="Helvetica Neue"/>
              <a:cs typeface="Helvetica Neue"/>
              <a:sym typeface="Helvetica Neue"/>
            </a:endParaRPr>
          </a:p>
        </p:txBody>
      </p:sp>
      <p:sp>
        <p:nvSpPr>
          <p:cNvPr id="306" name="Google Shape;306;p21"/>
          <p:cNvSpPr/>
          <p:nvPr/>
        </p:nvSpPr>
        <p:spPr>
          <a:xfrm>
            <a:off x="7933492" y="4806791"/>
            <a:ext cx="1545900" cy="193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200"/>
              <a:buFont typeface="Fira Mono"/>
              <a:buNone/>
            </a:pPr>
            <a:r>
              <a:rPr lang="en-US" sz="1200" i="0" u="none" strike="noStrike" cap="none">
                <a:solidFill>
                  <a:srgbClr val="E0D6DE"/>
                </a:solidFill>
                <a:latin typeface="Helvetica Neue"/>
                <a:ea typeface="Helvetica Neue"/>
                <a:cs typeface="Helvetica Neue"/>
                <a:sym typeface="Helvetica Neue"/>
              </a:rPr>
              <a:t>Early Nov</a:t>
            </a:r>
            <a:endParaRPr sz="1200" i="0" u="none" strike="noStrike" cap="none">
              <a:latin typeface="Helvetica Neue"/>
              <a:ea typeface="Helvetica Neue"/>
              <a:cs typeface="Helvetica Neue"/>
              <a:sym typeface="Helvetica Neue"/>
            </a:endParaRPr>
          </a:p>
        </p:txBody>
      </p:sp>
      <p:sp>
        <p:nvSpPr>
          <p:cNvPr id="307" name="Google Shape;307;p21"/>
          <p:cNvSpPr/>
          <p:nvPr/>
        </p:nvSpPr>
        <p:spPr>
          <a:xfrm>
            <a:off x="7933492" y="5074087"/>
            <a:ext cx="60309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Data collection</a:t>
            </a:r>
            <a:endParaRPr sz="950" i="0" u="none" strike="noStrike" cap="none">
              <a:latin typeface="Helvetica Neue"/>
              <a:ea typeface="Helvetica Neue"/>
              <a:cs typeface="Helvetica Neue"/>
              <a:sym typeface="Helvetica Neue"/>
            </a:endParaRPr>
          </a:p>
        </p:txBody>
      </p:sp>
      <p:sp>
        <p:nvSpPr>
          <p:cNvPr id="308" name="Google Shape;308;p21"/>
          <p:cNvSpPr/>
          <p:nvPr/>
        </p:nvSpPr>
        <p:spPr>
          <a:xfrm>
            <a:off x="6820317" y="5535335"/>
            <a:ext cx="371100" cy="153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7176075" y="5403890"/>
            <a:ext cx="278100" cy="278100"/>
          </a:xfrm>
          <a:prstGeom prst="roundRect">
            <a:avLst>
              <a:gd name="adj" fmla="val 6667"/>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0" name="Google Shape;310;p21"/>
          <p:cNvSpPr/>
          <p:nvPr/>
        </p:nvSpPr>
        <p:spPr>
          <a:xfrm>
            <a:off x="7222391" y="5427047"/>
            <a:ext cx="185400" cy="23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3</a:t>
            </a:r>
            <a:endParaRPr sz="1450" i="0" u="none" strike="noStrike" cap="none">
              <a:latin typeface="Helvetica Neue"/>
              <a:ea typeface="Helvetica Neue"/>
              <a:cs typeface="Helvetica Neue"/>
              <a:sym typeface="Helvetica Neue"/>
            </a:endParaRPr>
          </a:p>
        </p:txBody>
      </p:sp>
      <p:sp>
        <p:nvSpPr>
          <p:cNvPr id="311" name="Google Shape;311;p21"/>
          <p:cNvSpPr/>
          <p:nvPr/>
        </p:nvSpPr>
        <p:spPr>
          <a:xfrm>
            <a:off x="5151001" y="5446395"/>
            <a:ext cx="1545900" cy="193200"/>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E0D6DE"/>
              </a:buClr>
              <a:buSzPts val="1200"/>
              <a:buFont typeface="Fira Mono"/>
              <a:buNone/>
            </a:pPr>
            <a:r>
              <a:rPr lang="en-US" sz="1200" i="0" u="none" strike="noStrike" cap="none">
                <a:solidFill>
                  <a:srgbClr val="E0D6DE"/>
                </a:solidFill>
                <a:latin typeface="Helvetica Neue"/>
                <a:ea typeface="Helvetica Neue"/>
                <a:cs typeface="Helvetica Neue"/>
                <a:sym typeface="Helvetica Neue"/>
              </a:rPr>
              <a:t>Mid Nov</a:t>
            </a:r>
            <a:endParaRPr sz="1200" i="0" u="none" strike="noStrike" cap="none">
              <a:latin typeface="Helvetica Neue"/>
              <a:ea typeface="Helvetica Neue"/>
              <a:cs typeface="Helvetica Neue"/>
              <a:sym typeface="Helvetica Neue"/>
            </a:endParaRPr>
          </a:p>
        </p:txBody>
      </p:sp>
      <p:sp>
        <p:nvSpPr>
          <p:cNvPr id="312" name="Google Shape;312;p21"/>
          <p:cNvSpPr/>
          <p:nvPr/>
        </p:nvSpPr>
        <p:spPr>
          <a:xfrm>
            <a:off x="665917" y="5713690"/>
            <a:ext cx="6030900" cy="198000"/>
          </a:xfrm>
          <a:prstGeom prst="rect">
            <a:avLst/>
          </a:prstGeom>
          <a:noFill/>
          <a:ln>
            <a:noFill/>
          </a:ln>
        </p:spPr>
        <p:txBody>
          <a:bodyPr spcFirstLastPara="1" wrap="square" lIns="0" tIns="0" rIns="0" bIns="0" anchor="t" anchorCtr="0">
            <a:noAutofit/>
          </a:bodyPr>
          <a:lstStyle/>
          <a:p>
            <a:pPr marL="0" marR="0" lvl="0" indent="0" algn="r"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ML integration</a:t>
            </a:r>
            <a:endParaRPr sz="950" i="0" u="none" strike="noStrike" cap="none">
              <a:latin typeface="Helvetica Neue"/>
              <a:ea typeface="Helvetica Neue"/>
              <a:cs typeface="Helvetica Neue"/>
              <a:sym typeface="Helvetica Neue"/>
            </a:endParaRPr>
          </a:p>
        </p:txBody>
      </p:sp>
      <p:sp>
        <p:nvSpPr>
          <p:cNvPr id="313" name="Google Shape;313;p21"/>
          <p:cNvSpPr/>
          <p:nvPr/>
        </p:nvSpPr>
        <p:spPr>
          <a:xfrm>
            <a:off x="7439085" y="6174938"/>
            <a:ext cx="371100" cy="153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4" name="Google Shape;314;p21"/>
          <p:cNvSpPr/>
          <p:nvPr/>
        </p:nvSpPr>
        <p:spPr>
          <a:xfrm>
            <a:off x="7176075" y="6043493"/>
            <a:ext cx="278100" cy="278100"/>
          </a:xfrm>
          <a:prstGeom prst="roundRect">
            <a:avLst>
              <a:gd name="adj" fmla="val 6667"/>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5" name="Google Shape;315;p21"/>
          <p:cNvSpPr/>
          <p:nvPr/>
        </p:nvSpPr>
        <p:spPr>
          <a:xfrm>
            <a:off x="7222391" y="6066651"/>
            <a:ext cx="185400" cy="23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4</a:t>
            </a:r>
            <a:endParaRPr sz="1450" i="0" u="none" strike="noStrike" cap="none">
              <a:latin typeface="Helvetica Neue"/>
              <a:ea typeface="Helvetica Neue"/>
              <a:cs typeface="Helvetica Neue"/>
              <a:sym typeface="Helvetica Neue"/>
            </a:endParaRPr>
          </a:p>
        </p:txBody>
      </p:sp>
      <p:sp>
        <p:nvSpPr>
          <p:cNvPr id="316" name="Google Shape;316;p21"/>
          <p:cNvSpPr/>
          <p:nvPr/>
        </p:nvSpPr>
        <p:spPr>
          <a:xfrm>
            <a:off x="7933492" y="6085999"/>
            <a:ext cx="1545900" cy="1932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0D6DE"/>
              </a:buClr>
              <a:buSzPts val="1200"/>
              <a:buFont typeface="Fira Mono"/>
              <a:buNone/>
            </a:pPr>
            <a:r>
              <a:rPr lang="en-US" sz="1200" i="0" u="none" strike="noStrike" cap="none">
                <a:solidFill>
                  <a:srgbClr val="E0D6DE"/>
                </a:solidFill>
                <a:latin typeface="Helvetica Neue"/>
                <a:ea typeface="Helvetica Neue"/>
                <a:cs typeface="Helvetica Neue"/>
                <a:sym typeface="Helvetica Neue"/>
              </a:rPr>
              <a:t>Late Nov</a:t>
            </a:r>
            <a:endParaRPr sz="1200" i="0" u="none" strike="noStrike" cap="none">
              <a:latin typeface="Helvetica Neue"/>
              <a:ea typeface="Helvetica Neue"/>
              <a:cs typeface="Helvetica Neue"/>
              <a:sym typeface="Helvetica Neue"/>
            </a:endParaRPr>
          </a:p>
        </p:txBody>
      </p:sp>
      <p:sp>
        <p:nvSpPr>
          <p:cNvPr id="317" name="Google Shape;317;p21"/>
          <p:cNvSpPr/>
          <p:nvPr/>
        </p:nvSpPr>
        <p:spPr>
          <a:xfrm>
            <a:off x="7933492" y="6353294"/>
            <a:ext cx="6030900" cy="1980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Refinement</a:t>
            </a:r>
            <a:endParaRPr sz="950" i="0" u="none" strike="noStrike" cap="none">
              <a:latin typeface="Helvetica Neue"/>
              <a:ea typeface="Helvetica Neue"/>
              <a:cs typeface="Helvetica Neue"/>
              <a:sym typeface="Helvetica Neue"/>
            </a:endParaRPr>
          </a:p>
        </p:txBody>
      </p:sp>
      <p:sp>
        <p:nvSpPr>
          <p:cNvPr id="318" name="Google Shape;318;p21"/>
          <p:cNvSpPr/>
          <p:nvPr/>
        </p:nvSpPr>
        <p:spPr>
          <a:xfrm>
            <a:off x="6820317" y="6814542"/>
            <a:ext cx="371100" cy="15300"/>
          </a:xfrm>
          <a:prstGeom prst="roundRect">
            <a:avLst>
              <a:gd name="adj" fmla="val 121729"/>
            </a:avLst>
          </a:prstGeom>
          <a:solidFill>
            <a:srgbClr val="4747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19" name="Google Shape;319;p21"/>
          <p:cNvSpPr/>
          <p:nvPr/>
        </p:nvSpPr>
        <p:spPr>
          <a:xfrm>
            <a:off x="7176075" y="6683097"/>
            <a:ext cx="278100" cy="278100"/>
          </a:xfrm>
          <a:prstGeom prst="roundRect">
            <a:avLst>
              <a:gd name="adj" fmla="val 6667"/>
            </a:avLst>
          </a:prstGeom>
          <a:solidFill>
            <a:srgbClr val="2E2E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320" name="Google Shape;320;p21"/>
          <p:cNvSpPr/>
          <p:nvPr/>
        </p:nvSpPr>
        <p:spPr>
          <a:xfrm>
            <a:off x="7222391" y="6706255"/>
            <a:ext cx="185400" cy="231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0D6DE"/>
              </a:buClr>
              <a:buSzPts val="1450"/>
              <a:buFont typeface="Fira Mono"/>
              <a:buNone/>
            </a:pPr>
            <a:r>
              <a:rPr lang="en-US" sz="1450" i="0" u="none" strike="noStrike" cap="none">
                <a:solidFill>
                  <a:srgbClr val="E0D6DE"/>
                </a:solidFill>
                <a:latin typeface="Helvetica Neue"/>
                <a:ea typeface="Helvetica Neue"/>
                <a:cs typeface="Helvetica Neue"/>
                <a:sym typeface="Helvetica Neue"/>
              </a:rPr>
              <a:t>5</a:t>
            </a:r>
            <a:endParaRPr sz="1450" i="0" u="none" strike="noStrike" cap="none">
              <a:latin typeface="Helvetica Neue"/>
              <a:ea typeface="Helvetica Neue"/>
              <a:cs typeface="Helvetica Neue"/>
              <a:sym typeface="Helvetica Neue"/>
            </a:endParaRPr>
          </a:p>
        </p:txBody>
      </p:sp>
      <p:sp>
        <p:nvSpPr>
          <p:cNvPr id="321" name="Google Shape;321;p21"/>
          <p:cNvSpPr/>
          <p:nvPr/>
        </p:nvSpPr>
        <p:spPr>
          <a:xfrm>
            <a:off x="5151001" y="6725603"/>
            <a:ext cx="1545900" cy="193200"/>
          </a:xfrm>
          <a:prstGeom prst="rect">
            <a:avLst/>
          </a:prstGeom>
          <a:noFill/>
          <a:ln>
            <a:noFill/>
          </a:ln>
        </p:spPr>
        <p:txBody>
          <a:bodyPr spcFirstLastPara="1" wrap="square" lIns="0" tIns="0" rIns="0" bIns="0" anchor="t" anchorCtr="0">
            <a:noAutofit/>
          </a:bodyPr>
          <a:lstStyle/>
          <a:p>
            <a:pPr marL="0" marR="0" lvl="0" indent="0" algn="r" rtl="0">
              <a:lnSpc>
                <a:spcPct val="125000"/>
              </a:lnSpc>
              <a:spcBef>
                <a:spcPts val="0"/>
              </a:spcBef>
              <a:spcAft>
                <a:spcPts val="0"/>
              </a:spcAft>
              <a:buClr>
                <a:srgbClr val="E0D6DE"/>
              </a:buClr>
              <a:buSzPts val="1200"/>
              <a:buFont typeface="Fira Mono"/>
              <a:buNone/>
            </a:pPr>
            <a:r>
              <a:rPr lang="en-US" sz="1200" i="0" u="none" strike="noStrike" cap="none">
                <a:solidFill>
                  <a:srgbClr val="E0D6DE"/>
                </a:solidFill>
                <a:latin typeface="Helvetica Neue"/>
                <a:ea typeface="Helvetica Neue"/>
                <a:cs typeface="Helvetica Neue"/>
                <a:sym typeface="Helvetica Neue"/>
              </a:rPr>
              <a:t>Dec</a:t>
            </a:r>
            <a:endParaRPr sz="1200" i="0" u="none" strike="noStrike" cap="none">
              <a:latin typeface="Helvetica Neue"/>
              <a:ea typeface="Helvetica Neue"/>
              <a:cs typeface="Helvetica Neue"/>
              <a:sym typeface="Helvetica Neue"/>
            </a:endParaRPr>
          </a:p>
        </p:txBody>
      </p:sp>
      <p:sp>
        <p:nvSpPr>
          <p:cNvPr id="322" name="Google Shape;322;p21"/>
          <p:cNvSpPr/>
          <p:nvPr/>
        </p:nvSpPr>
        <p:spPr>
          <a:xfrm>
            <a:off x="12181425" y="7090600"/>
            <a:ext cx="2448900" cy="1139100"/>
          </a:xfrm>
          <a:prstGeom prst="rect">
            <a:avLst/>
          </a:prstGeom>
          <a:solidFill>
            <a:srgbClr val="0F0F1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3" name="Google Shape;323;p21"/>
          <p:cNvSpPr/>
          <p:nvPr/>
        </p:nvSpPr>
        <p:spPr>
          <a:xfrm>
            <a:off x="665917" y="6992898"/>
            <a:ext cx="6030900" cy="198000"/>
          </a:xfrm>
          <a:prstGeom prst="rect">
            <a:avLst/>
          </a:prstGeom>
          <a:noFill/>
          <a:ln>
            <a:noFill/>
          </a:ln>
        </p:spPr>
        <p:txBody>
          <a:bodyPr spcFirstLastPara="1" wrap="square" lIns="0" tIns="0" rIns="0" bIns="0" anchor="t" anchorCtr="0">
            <a:noAutofit/>
          </a:bodyPr>
          <a:lstStyle/>
          <a:p>
            <a:pPr marL="0" marR="0" lvl="0" indent="0" algn="r" rtl="0">
              <a:lnSpc>
                <a:spcPct val="163157"/>
              </a:lnSpc>
              <a:spcBef>
                <a:spcPts val="0"/>
              </a:spcBef>
              <a:spcAft>
                <a:spcPts val="0"/>
              </a:spcAft>
              <a:buClr>
                <a:srgbClr val="E0D6DE"/>
              </a:buClr>
              <a:buSzPts val="950"/>
              <a:buFont typeface="Fira Sans"/>
              <a:buNone/>
            </a:pPr>
            <a:r>
              <a:rPr lang="en-US" sz="950" i="0" u="none" strike="noStrike" cap="none">
                <a:solidFill>
                  <a:srgbClr val="E0D6DE"/>
                </a:solidFill>
                <a:latin typeface="Helvetica Neue"/>
                <a:ea typeface="Helvetica Neue"/>
                <a:cs typeface="Helvetica Neue"/>
                <a:sym typeface="Helvetica Neue"/>
              </a:rPr>
              <a:t>Final delivery</a:t>
            </a:r>
            <a:endParaRPr sz="950" i="0" u="none" strike="noStrike" cap="none">
              <a:latin typeface="Helvetica Neue"/>
              <a:ea typeface="Helvetica Neue"/>
              <a:cs typeface="Helvetica Neue"/>
              <a:sym typeface="Helvetica Neue"/>
            </a:endParaRPr>
          </a:p>
        </p:txBody>
      </p:sp>
      <p:sp>
        <p:nvSpPr>
          <p:cNvPr id="324" name="Google Shape;324;p21"/>
          <p:cNvSpPr txBox="1">
            <a:spLocks noGrp="1"/>
          </p:cNvSpPr>
          <p:nvPr>
            <p:ph type="sldNum" idx="12"/>
          </p:nvPr>
        </p:nvSpPr>
        <p:spPr>
          <a:xfrm>
            <a:off x="13690854" y="7599761"/>
            <a:ext cx="877800" cy="630000"/>
          </a:xfrm>
          <a:prstGeom prst="rect">
            <a:avLst/>
          </a:prstGeom>
        </p:spPr>
        <p:txBody>
          <a:bodyPr spcFirstLastPara="1" wrap="square" lIns="134100" tIns="134100" rIns="134100" bIns="134100" anchor="t" anchorCtr="0">
            <a:noAutofit/>
          </a:bodyPr>
          <a:lstStyle/>
          <a:p>
            <a:pPr marL="0" lvl="0" indent="0" algn="r" rtl="0">
              <a:spcBef>
                <a:spcPts val="0"/>
              </a:spcBef>
              <a:spcAft>
                <a:spcPts val="0"/>
              </a:spcAft>
              <a:buNone/>
            </a:pPr>
            <a:fld id="{00000000-1234-1234-1234-123412341234}" type="slidenum">
              <a:rPr lang="en-US" b="1">
                <a:solidFill>
                  <a:schemeClr val="lt1"/>
                </a:solidFill>
                <a:latin typeface="Helvetica Neue"/>
                <a:ea typeface="Helvetica Neue"/>
                <a:cs typeface="Helvetica Neue"/>
                <a:sym typeface="Helvetica Neue"/>
              </a:rPr>
              <a:t>9</a:t>
            </a:fld>
            <a:endParaRPr b="1">
              <a:solidFill>
                <a:schemeClr val="lt1"/>
              </a:solidFill>
              <a:latin typeface="Helvetica Neue"/>
              <a:ea typeface="Helvetica Neue"/>
              <a:cs typeface="Helvetica Neue"/>
              <a:sym typeface="Helvetica Neue"/>
            </a:endParaRPr>
          </a:p>
        </p:txBody>
      </p:sp>
      <p:sp>
        <p:nvSpPr>
          <p:cNvPr id="325" name="Google Shape;325;p21"/>
          <p:cNvSpPr/>
          <p:nvPr/>
        </p:nvSpPr>
        <p:spPr>
          <a:xfrm>
            <a:off x="12181420" y="7733250"/>
            <a:ext cx="22896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E0D6DE"/>
              </a:buClr>
              <a:buSzPts val="1750"/>
              <a:buFont typeface="Fira Sans"/>
              <a:buNone/>
            </a:pPr>
            <a:r>
              <a:rPr lang="en-US" sz="1750">
                <a:solidFill>
                  <a:srgbClr val="FBF3FA"/>
                </a:solidFill>
                <a:latin typeface="Helvetica Neue Light"/>
                <a:ea typeface="Helvetica Neue Light"/>
                <a:cs typeface="Helvetica Neue Light"/>
                <a:sym typeface="Helvetica Neue Light"/>
              </a:rPr>
              <a:t>Mating Call </a:t>
            </a:r>
            <a:endParaRPr sz="1750" i="0" u="none" strike="noStrike" cap="none">
              <a:solidFill>
                <a:srgbClr val="FBF3FA"/>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1033</Words>
  <Application>Microsoft Office PowerPoint</Application>
  <PresentationFormat>Custom</PresentationFormat>
  <Paragraphs>192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Fira Mono</vt:lpstr>
      <vt:lpstr>Calibri</vt:lpstr>
      <vt:lpstr>Fira Sans</vt:lpstr>
      <vt:lpstr>Arial</vt:lpstr>
      <vt:lpstr>Helvetica Neue</vt:lpstr>
      <vt:lpstr>Helvetica Neue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Philippe Beauchemin</cp:lastModifiedBy>
  <cp:revision>1</cp:revision>
  <dcterms:modified xsi:type="dcterms:W3CDTF">2025-10-30T03:47:24Z</dcterms:modified>
</cp:coreProperties>
</file>